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73" r:id="rId12"/>
    <p:sldId id="274" r:id="rId13"/>
    <p:sldId id="275" r:id="rId14"/>
    <p:sldId id="265" r:id="rId15"/>
    <p:sldId id="268" r:id="rId16"/>
    <p:sldId id="269" r:id="rId17"/>
    <p:sldId id="270" r:id="rId18"/>
    <p:sldId id="271" r:id="rId19"/>
    <p:sldId id="276" r:id="rId20"/>
    <p:sldId id="277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2302-9C39-4D10-8004-69E4CA729D71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1BC7-88DB-4251-955F-E37CD364A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7EA4B-7355-445B-89FA-7A9F1BCE9204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9FFF-50ED-454C-8A59-3A8013F18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AAFD-B14C-4A28-81E9-B773C8994D4D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ACE6-2D5A-4384-8B0D-B95B55FA4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9BCA-8E4C-45CA-BB07-4B54B89F1EB1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5ED6-B936-4C41-A892-CA7B8502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0684-306F-4A90-AFC6-8C8FA8B41F08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05EE-DE9A-4B7C-870A-1B0DE2F0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9FD4F9-CE9A-4182-9F7B-16F49259CF12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6A929-FD71-450E-A6F9-4FD5C9366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908720"/>
            <a:ext cx="532859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0541" cmpd="sng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latin typeface="+mn-lt"/>
                <a:cs typeface="+mn-cs"/>
              </a:rPr>
              <a:t>Образовательная программа дошкольного образования МДОУ № 7</a:t>
            </a:r>
            <a:endParaRPr lang="ru-RU" sz="3600" b="1" dirty="0">
              <a:ln w="10541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latin typeface="+mn-lt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19672" y="2852936"/>
            <a:ext cx="4752975" cy="23034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Краткая презентация для родителей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Образовательные области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just"/>
            <a:r>
              <a:rPr lang="ru-RU" sz="2800" dirty="0" smtClean="0"/>
              <a:t>Социально – коммуникативное развитие</a:t>
            </a:r>
          </a:p>
          <a:p>
            <a:pPr algn="just"/>
            <a:r>
              <a:rPr lang="ru-RU" sz="2800" dirty="0" smtClean="0"/>
              <a:t>Познавательное развитие</a:t>
            </a:r>
          </a:p>
          <a:p>
            <a:pPr algn="just"/>
            <a:r>
              <a:rPr lang="ru-RU" sz="2800" dirty="0" smtClean="0"/>
              <a:t>Речевое развитие</a:t>
            </a:r>
          </a:p>
          <a:p>
            <a:pPr algn="just"/>
            <a:r>
              <a:rPr lang="ru-RU" sz="2800" dirty="0" smtClean="0"/>
              <a:t>Художественно – эстетическое развитие</a:t>
            </a:r>
          </a:p>
          <a:p>
            <a:pPr algn="just"/>
            <a:r>
              <a:rPr lang="ru-RU" sz="2800" dirty="0" smtClean="0"/>
              <a:t>Физическое развитие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Социально – коммуникативное развитие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При реализации задач и содержания Программы обеспечивается интеграция воспитания и обучения в едином образовательном процессе.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2016224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«Родина»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«Природа»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«Семья»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«Человек»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«Жизнь»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«Милосердие»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«Добро»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«Дружба»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«Сотрудничество»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«Труд»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4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5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п.18.5.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 года до 2 лет (п.18.2. 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5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п.18.6.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3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п.18.3.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3573016"/>
            <a:ext cx="165618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6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7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п.18.7.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76872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3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п.18.4.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556792"/>
            <a:ext cx="396044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 и содержание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Познавательное развитие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1600" dirty="0" smtClean="0"/>
              <a:t>При реализации задач и содержания Программы обеспечивается интеграция воспитания и обучения в едином образовательном процессе.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1872208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«Человек»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«Семья»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«Познание»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«Родина»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«Природа»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4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5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п.19.5.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 года до 2 лет (п.19.2. 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5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п.19.6.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3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п.19.3.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3573016"/>
            <a:ext cx="165618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6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7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п.19.7.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76872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3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п.19.4.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1556792"/>
            <a:ext cx="410445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 и содержание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Речевое развитие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При </a:t>
            </a:r>
            <a:r>
              <a:rPr lang="ru-RU" sz="1600" dirty="0" smtClean="0"/>
              <a:t>реализации задач и содержания Программы обеспечивается интеграция воспитания и обучения в едином образовательном процессе.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1872208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«Культура»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«Красота»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4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5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п.20.5.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 года до 2 лет (п.20.2. 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5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п.20.6.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3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п.20.3.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3573016"/>
            <a:ext cx="165618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6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7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п.20.7.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76872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3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п.20.4.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1556792"/>
            <a:ext cx="374441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 и содержание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ru-RU" sz="4000" dirty="0" smtClean="0">
                <a:latin typeface="+mn-lt"/>
              </a:rPr>
              <a:t>Художественно – эстетическое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При реализации задач и содержания Программы обеспечивается интеграция воспитания и обучения в едином образовательном процессе.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20882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Ценности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484784"/>
            <a:ext cx="30243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Задачи и содержание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76872"/>
            <a:ext cx="1872208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«Культура»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«Красота»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4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5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п.21.5.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 года до 2 лет (п.21.2. 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5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п.21.6.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3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п.21.3.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64288" y="3573016"/>
            <a:ext cx="165618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6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7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п.21.7.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2276872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3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п.21.4.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Физическое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just">
              <a:buNone/>
            </a:pPr>
            <a:r>
              <a:rPr lang="ru-RU" sz="1400" dirty="0" smtClean="0"/>
              <a:t>       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6872"/>
            <a:ext cx="1872208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«Жизнь»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«Здоровье»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4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5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п.22.5.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1 года до 2 лет (п.22.2. 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573016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5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6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п.22.6.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276872"/>
            <a:ext cx="172819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2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3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п.22.3.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3573016"/>
            <a:ext cx="165618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6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 smtClean="0">
                <a:solidFill>
                  <a:schemeClr val="tx1"/>
                </a:solidFill>
              </a:rPr>
              <a:t>7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п.22.7.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2276872"/>
            <a:ext cx="17281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 3 лет </a:t>
            </a:r>
            <a:r>
              <a:rPr lang="ru-RU" sz="1400" dirty="0" smtClean="0">
                <a:solidFill>
                  <a:schemeClr val="tx1"/>
                </a:solidFill>
              </a:rPr>
              <a:t>до </a:t>
            </a:r>
            <a:r>
              <a:rPr lang="ru-RU" sz="1400" dirty="0" smtClean="0">
                <a:solidFill>
                  <a:schemeClr val="tx1"/>
                </a:solidFill>
              </a:rPr>
              <a:t>4 </a:t>
            </a:r>
            <a:r>
              <a:rPr lang="ru-RU" sz="1400" dirty="0" smtClean="0">
                <a:solidFill>
                  <a:schemeClr val="tx1"/>
                </a:solidFill>
              </a:rPr>
              <a:t>лет (</a:t>
            </a:r>
            <a:r>
              <a:rPr lang="ru-RU" sz="1400" dirty="0" smtClean="0">
                <a:solidFill>
                  <a:schemeClr val="tx1"/>
                </a:solidFill>
              </a:rPr>
              <a:t>п.22.4. </a:t>
            </a:r>
            <a:r>
              <a:rPr lang="ru-RU" sz="1400" dirty="0" smtClean="0">
                <a:solidFill>
                  <a:schemeClr val="tx1"/>
                </a:solidFill>
              </a:rPr>
              <a:t>ФОП ДО)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1556792"/>
            <a:ext cx="165618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556792"/>
            <a:ext cx="381642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 и содержание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4941168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n-lt"/>
              </a:rPr>
              <a:t>При реализации задач и содержания Программы обеспечивается интеграция воспитания и обучения в едином образовательном процессе.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+mn-lt"/>
              </a:rPr>
              <a:t>Вариативные формы, способы, методы и средства реализации Программы (п. 23. ФОП ДО)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Формы</a:t>
            </a:r>
            <a:r>
              <a:rPr lang="ru-RU" sz="2000" dirty="0" smtClean="0"/>
              <a:t>, способы, методы и средства реализации </a:t>
            </a:r>
            <a:r>
              <a:rPr lang="ru-RU" sz="2000" dirty="0" smtClean="0"/>
              <a:t>Программы педагог </a:t>
            </a:r>
            <a:r>
              <a:rPr lang="ru-RU" sz="2000" dirty="0" smtClean="0"/>
              <a:t>определяет самостоятельно в соответствии с </a:t>
            </a:r>
            <a:r>
              <a:rPr lang="ru-RU" sz="2000" dirty="0" smtClean="0"/>
              <a:t>задачами воспитания </a:t>
            </a:r>
            <a:r>
              <a:rPr lang="ru-RU" sz="2000" dirty="0" smtClean="0"/>
              <a:t>и обучения, возрастными и индивидуальными</a:t>
            </a:r>
            <a:br>
              <a:rPr lang="ru-RU" sz="2000" dirty="0" smtClean="0"/>
            </a:br>
            <a:r>
              <a:rPr lang="ru-RU" sz="2000" dirty="0" smtClean="0"/>
              <a:t>особенностями детей, спецификой их </a:t>
            </a:r>
            <a:r>
              <a:rPr lang="ru-RU" sz="2000" dirty="0" smtClean="0"/>
              <a:t>образовательных потребностей </a:t>
            </a:r>
            <a:r>
              <a:rPr lang="ru-RU" sz="2000" dirty="0" smtClean="0"/>
              <a:t>и интересов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Парциальные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8" cy="4525963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В МДОУ используется парциальная образовательная программа: </a:t>
            </a:r>
          </a:p>
          <a:p>
            <a:r>
              <a:rPr lang="ru-RU" sz="1800" dirty="0" err="1" smtClean="0"/>
              <a:t>Бережнова</a:t>
            </a:r>
            <a:r>
              <a:rPr lang="ru-RU" sz="1800" dirty="0" smtClean="0"/>
              <a:t> </a:t>
            </a:r>
            <a:r>
              <a:rPr lang="ru-RU" sz="1800" dirty="0" smtClean="0"/>
              <a:t>О.В., Бойко В.В. Парциальная программа физического развития детей 3-7 лет «МАЛЫШИ-КРЕПЫШИ», издательский дом «Цветной мир», 2016 год</a:t>
            </a:r>
            <a:endParaRPr lang="ru-R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Особенности взаимодействия </a:t>
            </a:r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педагогического коллектива с семьями </a:t>
            </a:r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обучающихся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Цели (п. 26.1. ФОП ДО)</a:t>
            </a:r>
          </a:p>
          <a:p>
            <a:r>
              <a:rPr lang="ru-RU" sz="2400" dirty="0" smtClean="0"/>
              <a:t>Задачи </a:t>
            </a:r>
            <a:r>
              <a:rPr lang="ru-RU" sz="2400" dirty="0" smtClean="0"/>
              <a:t>(п. </a:t>
            </a:r>
            <a:r>
              <a:rPr lang="ru-RU" sz="2400" dirty="0" smtClean="0"/>
              <a:t>26.3. </a:t>
            </a:r>
            <a:r>
              <a:rPr lang="ru-RU" sz="2400" dirty="0" smtClean="0"/>
              <a:t>ФОП ДО)</a:t>
            </a:r>
          </a:p>
          <a:p>
            <a:r>
              <a:rPr lang="ru-RU" sz="2400" dirty="0" smtClean="0"/>
              <a:t>Принципы </a:t>
            </a:r>
            <a:r>
              <a:rPr lang="ru-RU" sz="2400" dirty="0" smtClean="0"/>
              <a:t>(п. </a:t>
            </a:r>
            <a:r>
              <a:rPr lang="ru-RU" sz="2400" dirty="0" smtClean="0"/>
              <a:t>26.4. </a:t>
            </a:r>
            <a:r>
              <a:rPr lang="ru-RU" sz="2400" dirty="0" smtClean="0"/>
              <a:t>ФОП ДО)</a:t>
            </a:r>
          </a:p>
          <a:p>
            <a:r>
              <a:rPr lang="ru-RU" sz="2400" dirty="0" smtClean="0"/>
              <a:t>Направления </a:t>
            </a:r>
            <a:r>
              <a:rPr lang="ru-RU" sz="2400" dirty="0" smtClean="0"/>
              <a:t>(п. </a:t>
            </a:r>
            <a:r>
              <a:rPr lang="ru-RU" sz="2400" dirty="0" smtClean="0"/>
              <a:t>26.5. </a:t>
            </a:r>
            <a:r>
              <a:rPr lang="ru-RU" sz="2400" dirty="0" smtClean="0"/>
              <a:t>ФОП ДО)</a:t>
            </a:r>
          </a:p>
          <a:p>
            <a:r>
              <a:rPr lang="ru-RU" sz="2400" dirty="0" smtClean="0"/>
              <a:t>Методы, приемы, способы взаимодействия с родителями </a:t>
            </a:r>
            <a:r>
              <a:rPr lang="ru-RU" sz="2400" dirty="0" smtClean="0"/>
              <a:t>(п. </a:t>
            </a:r>
            <a:r>
              <a:rPr lang="ru-RU" sz="2400" dirty="0" smtClean="0"/>
              <a:t>26.8. </a:t>
            </a:r>
            <a:r>
              <a:rPr lang="ru-RU" sz="2400" dirty="0" smtClean="0"/>
              <a:t>ФОП ДО)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Рабочая программа воспитания</a:t>
            </a:r>
            <a:endParaRPr lang="ru-RU" sz="4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194421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36912"/>
            <a:ext cx="2160240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Включает: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цели и задачи воспитания;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направления воспитания:</a:t>
            </a:r>
          </a:p>
          <a:p>
            <a:pPr lvl="0"/>
            <a:r>
              <a:rPr lang="ru-RU" sz="1400" dirty="0" smtClean="0"/>
              <a:t>-патриотическое</a:t>
            </a:r>
            <a:r>
              <a:rPr lang="ru-RU" sz="1400" dirty="0" smtClean="0"/>
              <a:t>,</a:t>
            </a:r>
          </a:p>
          <a:p>
            <a:pPr lvl="0"/>
            <a:r>
              <a:rPr lang="ru-RU" sz="1400" dirty="0" smtClean="0"/>
              <a:t>-духовно-нравственное</a:t>
            </a:r>
            <a:r>
              <a:rPr lang="ru-RU" sz="1400" dirty="0" smtClean="0"/>
              <a:t>,</a:t>
            </a:r>
          </a:p>
          <a:p>
            <a:pPr lvl="0"/>
            <a:r>
              <a:rPr lang="ru-RU" sz="1400" dirty="0" smtClean="0"/>
              <a:t>-социальное</a:t>
            </a:r>
            <a:r>
              <a:rPr lang="ru-RU" sz="1400" dirty="0" smtClean="0"/>
              <a:t>,</a:t>
            </a:r>
          </a:p>
          <a:p>
            <a:pPr lvl="0"/>
            <a:r>
              <a:rPr lang="ru-RU" sz="1400" dirty="0" smtClean="0"/>
              <a:t>-познавательное</a:t>
            </a:r>
            <a:r>
              <a:rPr lang="ru-RU" sz="1400" dirty="0" smtClean="0"/>
              <a:t>,</a:t>
            </a:r>
          </a:p>
          <a:p>
            <a:pPr lvl="0"/>
            <a:r>
              <a:rPr lang="ru-RU" sz="1400" dirty="0" smtClean="0"/>
              <a:t>-физическое </a:t>
            </a:r>
            <a:r>
              <a:rPr lang="ru-RU" sz="1400" dirty="0" smtClean="0"/>
              <a:t>и оздоровительное,</a:t>
            </a:r>
          </a:p>
          <a:p>
            <a:pPr lvl="0"/>
            <a:r>
              <a:rPr lang="ru-RU" sz="1400" dirty="0" smtClean="0"/>
              <a:t>-трудовое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-эстетическое;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 smtClean="0"/>
              <a:t>целевые ориентиры </a:t>
            </a:r>
            <a:r>
              <a:rPr lang="ru-RU" sz="1400" dirty="0" smtClean="0"/>
              <a:t>в</a:t>
            </a:r>
            <a:r>
              <a:rPr lang="ru-RU" sz="1400" dirty="0" smtClean="0"/>
              <a:t>оспитания детей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556792"/>
            <a:ext cx="187220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1556792"/>
            <a:ext cx="201622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636912"/>
            <a:ext cx="2160240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Включает: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уклад </a:t>
            </a:r>
            <a:r>
              <a:rPr lang="ru-RU" sz="1400" dirty="0" smtClean="0"/>
              <a:t>МДОУ;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воспитывающая </a:t>
            </a:r>
            <a:r>
              <a:rPr lang="ru-RU" sz="1400" dirty="0" smtClean="0"/>
              <a:t>среда;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общности </a:t>
            </a:r>
            <a:r>
              <a:rPr lang="ru-RU" sz="1400" dirty="0" smtClean="0"/>
              <a:t>МДОУ;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задачи воспитания в образовательных областях;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формы совместной деятельности в МДОУ;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РППС;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социальное партнерство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2636912"/>
            <a:ext cx="2232248" cy="31683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Включает: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кадровое </a:t>
            </a:r>
            <a:r>
              <a:rPr lang="ru-RU" sz="1400" dirty="0" smtClean="0"/>
              <a:t>обеспечение;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err="1" smtClean="0"/>
              <a:t>нормативно­методическое</a:t>
            </a:r>
            <a:r>
              <a:rPr lang="ru-RU" sz="1400" dirty="0" smtClean="0"/>
              <a:t> </a:t>
            </a:r>
            <a:r>
              <a:rPr lang="ru-RU" sz="1400" dirty="0" smtClean="0"/>
              <a:t>обеспечение;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требования </a:t>
            </a:r>
            <a:r>
              <a:rPr lang="ru-RU" sz="1400" dirty="0" smtClean="0"/>
              <a:t>к условиям работы с особыми категориями детей.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22114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78091"/>
          </a:xfrm>
        </p:spPr>
        <p:txBody>
          <a:bodyPr/>
          <a:lstStyle/>
          <a:p>
            <a:pPr indent="0" algn="ctr">
              <a:lnSpc>
                <a:spcPts val="2400"/>
              </a:lnSpc>
              <a:buNone/>
            </a:pPr>
            <a:r>
              <a:rPr lang="ru" sz="2800" b="1" dirty="0" smtClean="0">
                <a:solidFill>
                  <a:srgbClr val="C00000"/>
                </a:solidFill>
              </a:rPr>
              <a:t>Образовательная программа дошкольного образовательного учреждения -</a:t>
            </a:r>
          </a:p>
          <a:p>
            <a:pPr indent="0" algn="ctr">
              <a:lnSpc>
                <a:spcPts val="2400"/>
              </a:lnSpc>
              <a:spcAft>
                <a:spcPts val="2800"/>
              </a:spcAft>
              <a:buNone/>
            </a:pPr>
            <a:r>
              <a:rPr lang="ru" sz="2800" dirty="0" smtClean="0"/>
              <a:t>локальный нормативный акт, определяющий содержание дошкольного образования в дошкольном образовательном учреждении</a:t>
            </a:r>
          </a:p>
          <a:p>
            <a:pPr indent="0" algn="ctr">
              <a:lnSpc>
                <a:spcPts val="2210"/>
              </a:lnSpc>
              <a:buNone/>
            </a:pPr>
            <a:r>
              <a:rPr lang="ru" sz="1600" b="1" dirty="0" smtClean="0"/>
              <a:t>Программа разработана на основе:</a:t>
            </a:r>
          </a:p>
          <a:p>
            <a:pPr indent="-317500" algn="just">
              <a:lnSpc>
                <a:spcPts val="2304"/>
              </a:lnSpc>
            </a:pPr>
            <a:r>
              <a:rPr lang="ru" sz="1600" dirty="0" smtClean="0"/>
              <a:t>Федеральной образовательной программы дошкольного образования (далее ФОП ДО),</a:t>
            </a:r>
          </a:p>
          <a:p>
            <a:pPr indent="-317500" algn="just">
              <a:lnSpc>
                <a:spcPts val="2304"/>
              </a:lnSpc>
            </a:pPr>
            <a:r>
              <a:rPr lang="ru" sz="1600" dirty="0" smtClean="0"/>
              <a:t>Федерального государственного образовательного стандарта дошкольного образования (далее - ФГОС ДО)</a:t>
            </a:r>
          </a:p>
          <a:p>
            <a:pPr indent="-317500" algn="just">
              <a:lnSpc>
                <a:spcPts val="2304"/>
              </a:lnSpc>
            </a:pPr>
            <a:r>
              <a:rPr lang="ru" sz="1600" dirty="0" smtClean="0"/>
              <a:t>с учетом нормативных правовых актов, содержащих обязательные требования к условиям организации дошкольного образования, а также в соответствии с федеральными, региональными, муниципальными и институциональными нормативными документами и локальными нормативными актами.</a:t>
            </a:r>
          </a:p>
          <a:p>
            <a:pPr indent="0" algn="ctr">
              <a:lnSpc>
                <a:spcPts val="2400"/>
              </a:lnSpc>
              <a:spcAft>
                <a:spcPts val="2800"/>
              </a:spcAft>
              <a:buNone/>
            </a:pPr>
            <a:endParaRPr lang="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Режим дня</a:t>
            </a:r>
            <a:endParaRPr lang="ru-RU" sz="4000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1196742"/>
          <a:ext cx="7848872" cy="4752548"/>
        </p:xfrm>
        <a:graphic>
          <a:graphicData uri="http://schemas.openxmlformats.org/drawingml/2006/table">
            <a:tbl>
              <a:tblPr/>
              <a:tblGrid>
                <a:gridCol w="6520038"/>
                <a:gridCol w="1328834"/>
              </a:tblGrid>
              <a:tr h="152082">
                <a:tc gridSpan="2">
                  <a:txBody>
                    <a:bodyPr/>
                    <a:lstStyle/>
                    <a:p>
                      <a:pPr indent="-27940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Звёздочки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Прием воспитанников. Самостоятельная деятельность. Утренняя гимнастика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7.30 - 8.40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8.40 - 8.50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деятельность. Подготовка к образовательной деятельности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9.00 - 9.40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Игры (образовательная деятельность)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9.40 - 10.05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деятельность. Подготовка к прогулке. Прогулка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10.05-11.45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прогулки. Самостоятельная деятельность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11.45-11.55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обеду. Обед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11.55-12.20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сну. Сон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12.20-15.00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15.00-15.30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полднику. Полдник.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15.30-15.40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деятельность.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15.30-15.40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Игры-занятия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15.40-16.00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прогулке. Прогулка. Уход воспитанников домой.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16.00-17.30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082">
                <a:tc gridSpan="2">
                  <a:txBody>
                    <a:bodyPr/>
                    <a:lstStyle/>
                    <a:p>
                      <a:pPr indent="-279400"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Капельки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Прием воспитанников. Самостоятельная деятельность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7.30 -8.40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гимнастика. Подготовка к завтраку.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8.40 - 8.50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8.50 - 9.00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Непосредственно образовательная деятельность по подгруппам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9.30 - 10.35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деятельность. Подготовка к прогулке. Прогулка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10.35- 12.10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509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прогулки. Самостоятельная деятельность.</a:t>
                      </a:r>
                    </a:p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обеду.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12.10-12.20</a:t>
                      </a:r>
                    </a:p>
                  </a:txBody>
                  <a:tcPr marL="5318" marR="5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12.20-12.40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сну. Сон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12.40-15.00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подъем. Пробуждающая гимнастика. Водные процедуры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15.00-15.15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полднику. Полдник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15.15-15.30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деятельность. Организованная образовательная деятельность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15.30-16.00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755"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прогулке. Прогулка. Уход воспитанников домой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7940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16.00-17.30</a:t>
                      </a:r>
                    </a:p>
                  </a:txBody>
                  <a:tcPr marL="5318" marR="53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ru-RU" sz="6600" dirty="0" smtClean="0">
                <a:latin typeface="+mn-lt"/>
              </a:rPr>
              <a:t>Спасибо за внимание!</a:t>
            </a:r>
            <a:endParaRPr lang="ru-RU" sz="66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+mn-lt"/>
              </a:rPr>
              <a:t>Программа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позволяет реализовать основополагающие функции:</a:t>
            </a:r>
            <a:endParaRPr lang="ru-RU" sz="240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1600" dirty="0" smtClean="0"/>
              <a:t>обучение </a:t>
            </a:r>
            <a:r>
              <a:rPr lang="ru-RU" sz="1600" dirty="0" smtClean="0"/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lvl="0" algn="just"/>
            <a:r>
              <a:rPr lang="ru-RU" sz="1600" dirty="0" smtClean="0"/>
              <a:t>создание единого ядра содержания дошкольного образования (далее - ДО), ориентированного на приобщение детей к традиционным </a:t>
            </a:r>
            <a:r>
              <a:rPr lang="ru-RU" sz="1600" dirty="0" err="1" smtClean="0"/>
              <a:t>духовно­нравственным</a:t>
            </a:r>
            <a:r>
              <a:rPr lang="ru-RU" sz="1600" dirty="0" smtClean="0"/>
              <a:t> и </a:t>
            </a:r>
            <a:r>
              <a:rPr lang="ru-RU" sz="1600" dirty="0" err="1" smtClean="0"/>
              <a:t>социокультурным</a:t>
            </a:r>
            <a:r>
              <a:rPr lang="ru-RU" sz="1600" dirty="0" smtClean="0"/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lvl="0" algn="just"/>
            <a:r>
              <a:rPr lang="ru-RU" sz="1600" dirty="0" smtClean="0"/>
              <a:t>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</a:t>
            </a:r>
            <a:r>
              <a:rPr lang="ru-RU" sz="1600" dirty="0" smtClean="0"/>
              <a:t>вне зависимости </a:t>
            </a:r>
            <a:r>
              <a:rPr lang="ru-RU" sz="1600" dirty="0" smtClean="0"/>
              <a:t>от места проживания.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Программа состоит из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/>
            <a:endParaRPr lang="ru-RU" sz="1400" dirty="0" smtClean="0"/>
          </a:p>
          <a:p>
            <a:pPr lvl="0" algn="ctr">
              <a:buNone/>
            </a:pPr>
            <a:r>
              <a:rPr lang="ru-RU" sz="1400" dirty="0" smtClean="0"/>
              <a:t>Обеспечивает физическое и психическое развитие детей в различных видах деятельности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348880"/>
            <a:ext cx="259228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Обязательная часть (не менее 60 %)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348880"/>
            <a:ext cx="259228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Часть, формируемая участниками образовательных отношений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(не более 40 %)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Структура ОП ДО</a:t>
            </a:r>
            <a:endParaRPr lang="ru-RU" sz="4000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503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Целевой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Содержательный 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Организационный раздел</a:t>
                      </a:r>
                      <a:endParaRPr lang="ru-RU" dirty="0"/>
                    </a:p>
                  </a:txBody>
                  <a:tcPr/>
                </a:tc>
              </a:tr>
              <a:tr h="14758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Включает: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dirty="0" smtClean="0"/>
                        <a:t>цели, задачи, принципы ФОП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aseline="0" dirty="0" smtClean="0"/>
                        <a:t> планируемые результаты освоения ФОП в разные периоды детства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aseline="0" dirty="0" smtClean="0"/>
                        <a:t>подходы к педагогической диагностике достижения планируемых результатов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Включает: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dirty="0" smtClean="0"/>
                        <a:t>задачи и содержание образовательной деятельности по образовательным областям во всех возрастных группах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dirty="0" smtClean="0"/>
                        <a:t> рабочую программу воспитания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dirty="0" smtClean="0"/>
                        <a:t> иные материалы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Включает: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dirty="0" err="1" smtClean="0"/>
                        <a:t>психо</a:t>
                      </a:r>
                      <a:r>
                        <a:rPr lang="ru-RU" sz="1400" dirty="0" smtClean="0"/>
                        <a:t> – педагогические,</a:t>
                      </a:r>
                      <a:r>
                        <a:rPr lang="ru-RU" sz="1400" baseline="0" dirty="0" smtClean="0"/>
                        <a:t> кадровые условия, МТО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aseline="0" dirty="0" smtClean="0"/>
                        <a:t> примерный режим дня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aseline="0" dirty="0" smtClean="0"/>
                        <a:t> примерный календарный план воспитательной работы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Целевой раздел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1800" dirty="0" smtClean="0"/>
              <a:t>Цель Программы </a:t>
            </a:r>
            <a:r>
              <a:rPr lang="ru-RU" sz="1400" dirty="0" smtClean="0"/>
              <a:t>- разностороннее развитие ребенка в период дошкольного детства с учетом возрастных и индивидуальных особенностей на основе </a:t>
            </a:r>
            <a:r>
              <a:rPr lang="ru-RU" sz="1400" dirty="0" err="1" smtClean="0"/>
              <a:t>духовно­нравственных</a:t>
            </a:r>
            <a:r>
              <a:rPr lang="ru-RU" sz="1400" dirty="0" smtClean="0"/>
              <a:t> ценностей российского народа, исторических и </a:t>
            </a:r>
            <a:r>
              <a:rPr lang="ru-RU" sz="1400" dirty="0" err="1" smtClean="0"/>
              <a:t>национально­культурных</a:t>
            </a:r>
            <a:r>
              <a:rPr lang="ru-RU" sz="1400" dirty="0" smtClean="0"/>
              <a:t> традиций (п.41.1. ФОП ДО).</a:t>
            </a:r>
          </a:p>
          <a:p>
            <a:pPr algn="just">
              <a:buNone/>
            </a:pPr>
            <a:r>
              <a:rPr lang="ru-RU" sz="1800" dirty="0" smtClean="0"/>
              <a:t>Задачи </a:t>
            </a:r>
            <a:r>
              <a:rPr lang="ru-RU" sz="1400" dirty="0" smtClean="0"/>
              <a:t>разработаны на основе ФГОС ДО (п.1.6. ФГОС ДО), уточнены и расширены в ФОП </a:t>
            </a:r>
            <a:r>
              <a:rPr lang="ru-RU" sz="1400" dirty="0" smtClean="0"/>
              <a:t>ДО:</a:t>
            </a:r>
            <a:endParaRPr lang="ru-RU" sz="1400" dirty="0" smtClean="0"/>
          </a:p>
          <a:p>
            <a:pPr lvl="0" algn="just"/>
            <a:r>
              <a:rPr lang="ru-RU" sz="1400" dirty="0" smtClean="0"/>
              <a:t>обеспечение </a:t>
            </a:r>
            <a:r>
              <a:rPr lang="ru-RU" sz="1400" dirty="0" smtClean="0"/>
              <a:t>единых для РФ содержания ДО и планируемых результатов освоения образовательной программы ДО;</a:t>
            </a:r>
          </a:p>
          <a:p>
            <a:pPr lvl="0" algn="just"/>
            <a:r>
              <a:rPr lang="ru-RU" sz="1400" dirty="0" smtClean="0"/>
              <a:t>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</a:t>
            </a:r>
            <a:r>
              <a:rPr lang="ru-RU" sz="1400" dirty="0" smtClean="0"/>
              <a:t>и поступков </a:t>
            </a:r>
            <a:r>
              <a:rPr lang="ru-RU" sz="1400" dirty="0" smtClean="0"/>
              <a:t>на основе осмысления ценностей;</a:t>
            </a:r>
          </a:p>
          <a:p>
            <a:pPr lvl="0" algn="just"/>
            <a:r>
              <a:rPr lang="ru-RU" sz="1400" dirty="0" smtClean="0"/>
              <a:t>построение (структурирование) содержания образовательной </a:t>
            </a:r>
            <a:r>
              <a:rPr lang="ru-RU" sz="1400" dirty="0" smtClean="0"/>
              <a:t>деятельности на основе учета возрастных </a:t>
            </a:r>
            <a:r>
              <a:rPr lang="ru-RU" sz="1400" dirty="0" smtClean="0"/>
              <a:t>и индивидуальных особенностей развития.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Планируемые результаты освоения программы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представляют </a:t>
            </a:r>
            <a:r>
              <a:rPr lang="ru-RU" sz="1800" dirty="0" smtClean="0"/>
              <a:t>собой возрастные характеристики возможных достижений ребёнка дошкольного возраста на </a:t>
            </a:r>
            <a:r>
              <a:rPr lang="ru-RU" sz="1800" dirty="0" smtClean="0"/>
              <a:t>разных </a:t>
            </a:r>
            <a:r>
              <a:rPr lang="ru-RU" sz="1800" dirty="0" smtClean="0"/>
              <a:t>возрастных этапах и к завершению ДО. 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92896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 1 году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(п.15.1. ФОП)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005064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5 годам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п.15.3.2. </a:t>
            </a:r>
            <a:r>
              <a:rPr lang="ru-RU" dirty="0" smtClean="0">
                <a:solidFill>
                  <a:schemeClr val="tx1"/>
                </a:solidFill>
              </a:rPr>
              <a:t>ФОП)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4005064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 smtClean="0">
                <a:solidFill>
                  <a:schemeClr val="tx1"/>
                </a:solidFill>
              </a:rPr>
              <a:t>6 годам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п.15.3.3. </a:t>
            </a:r>
            <a:r>
              <a:rPr lang="ru-RU" dirty="0" smtClean="0">
                <a:solidFill>
                  <a:schemeClr val="tx1"/>
                </a:solidFill>
              </a:rPr>
              <a:t>ФОП)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005064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этапе завершения освоения программы (к концу дошкольного возраста)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smtClean="0">
                <a:solidFill>
                  <a:schemeClr val="tx1"/>
                </a:solidFill>
              </a:rPr>
              <a:t>п.15.4. </a:t>
            </a:r>
            <a:r>
              <a:rPr lang="ru-RU" sz="1400" dirty="0" smtClean="0">
                <a:solidFill>
                  <a:schemeClr val="tx1"/>
                </a:solidFill>
              </a:rPr>
              <a:t>ФОП)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492896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 smtClean="0">
                <a:solidFill>
                  <a:schemeClr val="tx1"/>
                </a:solidFill>
              </a:rPr>
              <a:t>3 годам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п.15.2. </a:t>
            </a:r>
            <a:r>
              <a:rPr lang="ru-RU" dirty="0" smtClean="0">
                <a:solidFill>
                  <a:schemeClr val="tx1"/>
                </a:solidFill>
              </a:rPr>
              <a:t>ФОП)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2492896"/>
            <a:ext cx="194421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 smtClean="0">
                <a:solidFill>
                  <a:schemeClr val="tx1"/>
                </a:solidFill>
              </a:rPr>
              <a:t>4 годам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п.15.3.1</a:t>
            </a:r>
            <a:r>
              <a:rPr lang="ru-RU" dirty="0" smtClean="0">
                <a:solidFill>
                  <a:schemeClr val="tx1"/>
                </a:solidFill>
              </a:rPr>
              <a:t>. ФОП)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+mn-lt"/>
              </a:rPr>
              <a:t>Педагогическая диагностика достижений планируемых результатов</a:t>
            </a:r>
            <a:endParaRPr lang="ru-RU" sz="3600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556792"/>
            <a:ext cx="7560840" cy="4525963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/>
              <a:t>       </a:t>
            </a:r>
            <a:r>
              <a:rPr lang="ru-RU" sz="1600" dirty="0" smtClean="0"/>
              <a:t>направлена на изучение </a:t>
            </a:r>
            <a:r>
              <a:rPr lang="ru-RU" sz="1600" dirty="0" err="1" smtClean="0"/>
              <a:t>деятельностных</a:t>
            </a:r>
            <a:r>
              <a:rPr lang="ru-RU" sz="1600" dirty="0" smtClean="0"/>
              <a:t> умений ребёнка, его интересов, предпочтений, склонностей, личностных особенностей, способов взаимодействия со взрослыми и сверстниками, получения информации о динамике возрастного развития ребёнка и успешности освоения им Программы.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</a:rPr>
              <a:t>Содержательный раздел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8" cy="4525963"/>
          </a:xfrm>
        </p:spPr>
        <p:txBody>
          <a:bodyPr/>
          <a:lstStyle/>
          <a:p>
            <a:pPr algn="just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2880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Задачи и содержание образовательной деятельности в каждой образовательной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50912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Направления и задачи коррекционно-развивающей работы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306896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Особенности образовательной деятельности разных видов и культурных практик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06896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Вариативные формы, способы, методы и средства реализации Программы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06896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Особенности взаимодействия педагогического коллектива с семьями обучающихся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162880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Способы и направления поддержки детской инициативы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1628800"/>
            <a:ext cx="2016224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Рабочая программа воспитания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415</TotalTime>
  <Words>1593</Words>
  <Application>Microsoft Office PowerPoint</Application>
  <PresentationFormat>Экран (4:3)</PresentationFormat>
  <Paragraphs>303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43335_shk</vt:lpstr>
      <vt:lpstr>Слайд 1</vt:lpstr>
      <vt:lpstr>  . </vt:lpstr>
      <vt:lpstr>Программа  позволяет реализовать основополагающие функции:</vt:lpstr>
      <vt:lpstr>Программа состоит из</vt:lpstr>
      <vt:lpstr>Структура ОП ДО</vt:lpstr>
      <vt:lpstr>Целевой раздел</vt:lpstr>
      <vt:lpstr>Планируемые результаты освоения программы</vt:lpstr>
      <vt:lpstr>Педагогическая диагностика достижений планируемых результатов</vt:lpstr>
      <vt:lpstr>Содержательный раздел</vt:lpstr>
      <vt:lpstr>Образовательные области</vt:lpstr>
      <vt:lpstr>Социально – коммуникативное развитие</vt:lpstr>
      <vt:lpstr>Познавательное развитие</vt:lpstr>
      <vt:lpstr>Речевое развитие</vt:lpstr>
      <vt:lpstr>Художественно – эстетическое развитие </vt:lpstr>
      <vt:lpstr>Физическое развитие </vt:lpstr>
      <vt:lpstr> Вариативные формы, способы, методы и средства реализации Программы (п. 23. ФОП ДО)</vt:lpstr>
      <vt:lpstr>Парциальные программы</vt:lpstr>
      <vt:lpstr>Особенности взаимодействия педагогического коллектива с семьями обучающихся </vt:lpstr>
      <vt:lpstr>Рабочая программа воспитания</vt:lpstr>
      <vt:lpstr>Режим дня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№ 7</dc:creator>
  <cp:lastModifiedBy>МДОУ № 7</cp:lastModifiedBy>
  <cp:revision>37</cp:revision>
  <dcterms:created xsi:type="dcterms:W3CDTF">2022-10-17T10:58:38Z</dcterms:created>
  <dcterms:modified xsi:type="dcterms:W3CDTF">2023-10-30T10:49:12Z</dcterms:modified>
</cp:coreProperties>
</file>