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541d46a5900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cb4031e37cd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2914650"/>
            <a:ext cx="33147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0_89604_568ac41e_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1844675"/>
            <a:ext cx="13001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2302-9C39-4D10-8004-69E4CA729D71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1BC7-88DB-4251-955F-E37CD364A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a1a93_57fe433b_ori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263683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db66d823c0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2813" y="4219575"/>
            <a:ext cx="315118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1835150" y="5661025"/>
            <a:ext cx="7308850" cy="1196975"/>
            <a:chOff x="0" y="4793739"/>
            <a:chExt cx="9144000" cy="2064261"/>
          </a:xfrm>
        </p:grpSpPr>
        <p:pic>
          <p:nvPicPr>
            <p:cNvPr id="7" name="Рисунок 9" descr="0_fe7f9_3e19977b_ori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0" descr="0_fe7f9_3e19977b_orig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0" y="5661025"/>
            <a:ext cx="7308850" cy="1196975"/>
            <a:chOff x="0" y="4793739"/>
            <a:chExt cx="9144000" cy="2064261"/>
          </a:xfrm>
        </p:grpSpPr>
        <p:pic>
          <p:nvPicPr>
            <p:cNvPr id="10" name="Рисунок 12" descr="0_fe7f9_3e19977b_ori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0_fe7f9_3e19977b_orig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4" descr="Рисунок1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652963"/>
            <a:ext cx="1476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7EA4B-7355-445B-89FA-7A9F1BCE9204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9FFF-50ED-454C-8A59-3A8013F18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baby3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21163"/>
            <a:ext cx="2646363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551f743ee18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8550" y="4221163"/>
            <a:ext cx="296545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1258888" y="6092825"/>
            <a:ext cx="7885112" cy="765175"/>
            <a:chOff x="1" y="5770398"/>
            <a:chExt cx="9143999" cy="1087602"/>
          </a:xfrm>
        </p:grpSpPr>
        <p:pic>
          <p:nvPicPr>
            <p:cNvPr id="6" name="Рисунок 9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1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2"/>
          <p:cNvGrpSpPr>
            <a:grpSpLocks/>
          </p:cNvGrpSpPr>
          <p:nvPr/>
        </p:nvGrpSpPr>
        <p:grpSpPr bwMode="auto">
          <a:xfrm>
            <a:off x="0" y="6092825"/>
            <a:ext cx="7885113" cy="765175"/>
            <a:chOff x="1" y="5770398"/>
            <a:chExt cx="9143999" cy="1087602"/>
          </a:xfrm>
        </p:grpSpPr>
        <p:pic>
          <p:nvPicPr>
            <p:cNvPr id="10" name="Рисунок 13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4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5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2AAFD-B14C-4A28-81E9-B773C8994D4D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EACE6-2D5A-4384-8B0D-B95B55FA4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9c0b6dd666b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400" y="4005263"/>
            <a:ext cx="21256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0" y="5778500"/>
            <a:ext cx="9144000" cy="1079500"/>
            <a:chOff x="0" y="5777880"/>
            <a:chExt cx="9144000" cy="1080120"/>
          </a:xfrm>
        </p:grpSpPr>
        <p:pic>
          <p:nvPicPr>
            <p:cNvPr id="4" name="Рисунок 8" descr="0_a01d9_415b13cb_M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511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0_a01d9_415b13cb_M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7624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_a01d9_415b13cb_M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11" descr="386da46faae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1313" y="3619500"/>
            <a:ext cx="25558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09BCA-8E4C-45CA-BB07-4B54B89F1EB1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5ED6-B936-4C41-A892-CA7B8502B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42373f9d298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860800"/>
            <a:ext cx="298767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ec75d3390f5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83088"/>
            <a:ext cx="21669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835150" y="5876925"/>
            <a:ext cx="7308850" cy="981075"/>
            <a:chOff x="0" y="4793739"/>
            <a:chExt cx="9144000" cy="2064261"/>
          </a:xfrm>
        </p:grpSpPr>
        <p:pic>
          <p:nvPicPr>
            <p:cNvPr id="6" name="Рисунок 9" descr="0_fe7f9_3e19977b_ori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0_fe7f9_3e19977b_orig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1"/>
          <p:cNvGrpSpPr>
            <a:grpSpLocks/>
          </p:cNvGrpSpPr>
          <p:nvPr/>
        </p:nvGrpSpPr>
        <p:grpSpPr bwMode="auto">
          <a:xfrm>
            <a:off x="0" y="5876925"/>
            <a:ext cx="7308850" cy="981075"/>
            <a:chOff x="0" y="4793739"/>
            <a:chExt cx="9144000" cy="2064261"/>
          </a:xfrm>
        </p:grpSpPr>
        <p:pic>
          <p:nvPicPr>
            <p:cNvPr id="9" name="Рисунок 12" descr="0_fe7f9_3e19977b_ori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3" descr="0_fe7f9_3e19977b_orig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0684-306F-4A90-AFC6-8C8FA8B41F08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05EE-DE9A-4B7C-870A-1B0DE2F0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CCFFFF"/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9FD4F9-CE9A-4182-9F7B-16F49259CF12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16A929-FD71-450E-A6F9-4FD5C9366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908720"/>
            <a:ext cx="532859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0541" cmpd="sng">
                  <a:solidFill>
                    <a:schemeClr val="accent5"/>
                  </a:solidFill>
                  <a:prstDash val="solid"/>
                </a:ln>
                <a:solidFill>
                  <a:schemeClr val="accent5"/>
                </a:solidFill>
                <a:latin typeface="+mn-lt"/>
                <a:cs typeface="+mn-cs"/>
              </a:rPr>
              <a:t>Программа развития МДОУ </a:t>
            </a:r>
            <a:r>
              <a:rPr lang="ru-RU" sz="3600" b="1" dirty="0" smtClean="0">
                <a:ln w="10541" cmpd="sng">
                  <a:solidFill>
                    <a:schemeClr val="accent5"/>
                  </a:solidFill>
                  <a:prstDash val="solid"/>
                </a:ln>
                <a:solidFill>
                  <a:schemeClr val="accent5"/>
                </a:solidFill>
                <a:latin typeface="+mn-lt"/>
                <a:cs typeface="+mn-cs"/>
              </a:rPr>
              <a:t>№ 7</a:t>
            </a:r>
            <a:endParaRPr lang="ru-RU" sz="3600" b="1" dirty="0">
              <a:ln w="10541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latin typeface="+mn-lt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19672" y="2852936"/>
            <a:ext cx="4752975" cy="23034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algn="ctr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Краткая презентация для родителей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/>
          <a:lstStyle/>
          <a:p>
            <a:r>
              <a:rPr lang="ru-RU" sz="6600" dirty="0" smtClean="0">
                <a:latin typeface="+mn-lt"/>
              </a:rPr>
              <a:t>Спасибо за внимание!</a:t>
            </a:r>
            <a:endParaRPr lang="ru-RU" sz="6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Программа развития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    Это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нормативный стратегический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документ дошкольного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образовательного учреждения, в котором отражаются цель и комплекс мероприятий, направленных на повышение качества образовательных услуг, рост профессиональной компетентности педагога – как основного ресурса развития системы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образования.</a:t>
            </a:r>
            <a:endParaRPr lang="ru-RU" sz="2800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Основание для разработки программы</a:t>
            </a:r>
            <a:endParaRPr lang="ru-RU" sz="4000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1. Федеральный закон от 21.12.2012 № 273-ФЗ «Об образовании в Российской Федерации» (далее – ФЗ «Об образовании в Российской Федерации»)</a:t>
            </a:r>
          </a:p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2.Приказ Министерства образования и науки Российской Федерации от 17 октября 2013 г. № 1155 «Об утверждении Федерального государственного образовательного стандарта дошкольного образования»</a:t>
            </a:r>
          </a:p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3.Федеральный государственный образовательный стандарт дошкольного образования (утв. Приказом Министерства образования и науки от 14.10.2013 № 1155)</a:t>
            </a:r>
          </a:p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4. </a:t>
            </a:r>
            <a:r>
              <a:rPr lang="ru-RU" sz="1600" dirty="0" err="1" smtClean="0">
                <a:solidFill>
                  <a:schemeClr val="bg1">
                    <a:lumMod val="10000"/>
                  </a:schemeClr>
                </a:solidFill>
              </a:rPr>
              <a:t>СанПиН</a:t>
            </a: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 2.4.3 648-20 «Санитарно-эпидемиологические требования к устройству, содержанию и организации режима работы в дошкольных организациях» (Постановление Главного государственного санитарного врача РФ от 28 сентября 2020 г. № 28)</a:t>
            </a:r>
          </a:p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5. Конституция РФ</a:t>
            </a:r>
          </a:p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6.Конвенция о правах ребенка </a:t>
            </a:r>
          </a:p>
          <a:p>
            <a:pPr lvl="0" algn="just">
              <a:buClr>
                <a:schemeClr val="accent1"/>
              </a:buClr>
              <a:buSzPct val="85000"/>
              <a:defRPr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7. Устав МДОУ </a:t>
            </a: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№ 7</a:t>
            </a:r>
            <a:endParaRPr lang="ru-RU" sz="16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Назначение программы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D16349"/>
              </a:buClr>
              <a:buSzPct val="85000"/>
              <a:buNone/>
              <a:defRPr/>
            </a:pP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Программа развития предназначена:</a:t>
            </a:r>
          </a:p>
          <a:p>
            <a:pPr algn="just">
              <a:buClr>
                <a:srgbClr val="D16349"/>
              </a:buClr>
              <a:buSzPct val="85000"/>
              <a:defRPr/>
            </a:pP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для 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определения перспективных направлений развития образовательного учреждения на основе анализа работы МДОУ 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№ 7 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за предыдущий период;</a:t>
            </a:r>
          </a:p>
          <a:p>
            <a:pPr algn="just">
              <a:buClr>
                <a:srgbClr val="D16349"/>
              </a:buClr>
              <a:buSzPct val="85000"/>
              <a:defRPr/>
            </a:pP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для 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отражения тенденций изменений в соответствии с ФГОС ДО, где охарактеризованы главные направления обновления содержания образования и организации воспитания, управления дошкольным учреждением на основе инновационных 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процессов.</a:t>
            </a:r>
            <a:endParaRPr lang="ru-RU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0"/>
            <a:endParaRPr lang="ru-RU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0"/>
            <a:endParaRPr lang="ru-RU" sz="2400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Направления программы</a:t>
            </a:r>
            <a:endParaRPr lang="ru-RU" sz="4000" dirty="0"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обеспечение доступности образования;</a:t>
            </a:r>
          </a:p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обеспечение качества образования;</a:t>
            </a:r>
          </a:p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обеспечение эффективной работы образовательной организации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Цель программы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    Создание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условий для повышения доступности качественного образования, соответствующего современным потребностям общества и обеспечивающего равные стартовые возможности для всех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детей.</a:t>
            </a:r>
            <a:endParaRPr lang="ru-RU" sz="2800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just"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Задачи программы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bg1">
                    <a:lumMod val="10000"/>
                  </a:schemeClr>
                </a:solidFill>
              </a:rPr>
              <a:t>Скорректировать образовательный процесс в соответствии с ФГОС ДО и ООП ДО для обеспечения разностороннего развития детей с учетом их потребностей и индивидуальных возможностей.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bg1">
                    <a:lumMod val="10000"/>
                  </a:schemeClr>
                </a:solidFill>
              </a:rPr>
              <a:t>Повысить уровень профессиональной компетентности педагогов ДОУ, создавая условия для развития их субъектной позиции, повышения квалификации в соответствии с требованиями ФГОС ДО.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bg1">
                    <a:lumMod val="10000"/>
                  </a:schemeClr>
                </a:solidFill>
              </a:rPr>
              <a:t>Обогащать предметно-пространственную развивающую среду и материально-техническую базу ДОУ согласно ФГОС ДО.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bg1">
                    <a:lumMod val="10000"/>
                  </a:schemeClr>
                </a:solidFill>
              </a:rPr>
              <a:t>Совершенствовать систему </a:t>
            </a:r>
            <a:r>
              <a:rPr lang="ru-RU" sz="1800" dirty="0" err="1" smtClean="0">
                <a:solidFill>
                  <a:schemeClr val="bg1">
                    <a:lumMod val="10000"/>
                  </a:schemeClr>
                </a:solidFill>
              </a:rPr>
              <a:t>здоровьесбережения</a:t>
            </a:r>
            <a:r>
              <a:rPr lang="ru-RU" sz="1800" dirty="0" smtClean="0">
                <a:solidFill>
                  <a:schemeClr val="bg1">
                    <a:lumMod val="10000"/>
                  </a:schemeClr>
                </a:solidFill>
              </a:rPr>
              <a:t> в ДОУ, развивать систему физкультуры и спорта для сохранения здоровья детей.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bg1">
                    <a:lumMod val="10000"/>
                  </a:schemeClr>
                </a:solidFill>
              </a:rPr>
              <a:t>Расширять взаимодействие ДОУ с социумом (семьей, школой).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bg1">
                    <a:lumMod val="10000"/>
                  </a:schemeClr>
                </a:solidFill>
              </a:rPr>
              <a:t>Способствовать развитию управления ДОУ на основе повышения компетентности родителей по вопросам взаимодействия с детским садом и созданию модели образовательного учреждения в соответствии с запросами социума.</a:t>
            </a:r>
          </a:p>
          <a:p>
            <a:pPr algn="just">
              <a:buNone/>
            </a:pPr>
            <a:endParaRPr lang="ru-RU" sz="18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ru-RU" sz="3600" dirty="0" smtClean="0">
                <a:latin typeface="+mn-lt"/>
              </a:rPr>
              <a:t>Ожидаемые результаты</a:t>
            </a:r>
            <a:endParaRPr lang="ru-RU" sz="3600" dirty="0"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556792"/>
            <a:ext cx="7560840" cy="4525963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       </a:t>
            </a: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Функционирование ДОУ как открытой, динамичной, развивающейся системы, обеспечивающей свободный доступ ко всей необходимой информации о своей деятельности.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Соответствие образовательного процесса и образовательных услуг требованиям ФГОС ДО.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Повышение профессиональной культуры педагогов, их компетентности и умения работать на запланированный результат.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Современная предметно-пространственная развивающая среда и материально-техническая база, способствующая развитию всестороннему ребенка личности ребенка.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Положительная динамика состояния физического и психического здоровья детей, что способствует повышению качества их образования.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Готовность детей к обучению в школе.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Достижение высокого уровня удовлетворенности родителей качеством образовательных услуг в ДОУ и мотивации их к взаимодействию с ДОУ.</a:t>
            </a:r>
            <a:endParaRPr lang="ru-RU" sz="16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Заключение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56084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Реализация Программы позволит повысить качество и обеспечить условия получения образовательных услуг для всех категорий семей и воспитанников в условиях инновационного режима развития ДОУ, независимо от их социального и имущественного статуса, состояния здоровья.</a:t>
            </a:r>
          </a:p>
          <a:p>
            <a:pPr algn="just"/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Преобразования в дошкольном учреждении возможны только тогда, когда коллектив будет готов к преобразованиям, захочет осуществить их, будет заинтересован в результатах этих преобразований.</a:t>
            </a:r>
          </a:p>
          <a:p>
            <a:pPr algn="just"/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Преобразования возможны только при становлении новой организационной культуры, которая будет базироваться: </a:t>
            </a:r>
          </a:p>
          <a:p>
            <a:pPr marL="285750" indent="-285750" algn="just">
              <a:buNone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- на </a:t>
            </a: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высокой индивидуальной инициативе каждого сотрудника ДОУ; </a:t>
            </a:r>
          </a:p>
          <a:p>
            <a:pPr marL="285750" indent="-285750" algn="just">
              <a:buNone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- на </a:t>
            </a: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ценности качества и эффективности проделанной работы</a:t>
            </a:r>
            <a:endParaRPr lang="ru-RU" sz="16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3335_shk">
  <a:themeElements>
    <a:clrScheme name="елочный">
      <a:dk1>
        <a:srgbClr val="003300"/>
      </a:dk1>
      <a:lt1>
        <a:srgbClr val="99FF99"/>
      </a:lt1>
      <a:dk2>
        <a:srgbClr val="006600"/>
      </a:dk2>
      <a:lt2>
        <a:srgbClr val="99FF66"/>
      </a:lt2>
      <a:accent1>
        <a:srgbClr val="FFFF00"/>
      </a:accent1>
      <a:accent2>
        <a:srgbClr val="66FF33"/>
      </a:accent2>
      <a:accent3>
        <a:srgbClr val="009900"/>
      </a:accent3>
      <a:accent4>
        <a:srgbClr val="FFFF99"/>
      </a:accent4>
      <a:accent5>
        <a:srgbClr val="6600FF"/>
      </a:accent5>
      <a:accent6>
        <a:srgbClr val="CCFF33"/>
      </a:accent6>
      <a:hlink>
        <a:srgbClr val="0000FF"/>
      </a:hlink>
      <a:folHlink>
        <a:srgbClr val="00CC6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43335_shk</Template>
  <TotalTime>426</TotalTime>
  <Words>577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43335_shk</vt:lpstr>
      <vt:lpstr>Слайд 1</vt:lpstr>
      <vt:lpstr>Программа развития</vt:lpstr>
      <vt:lpstr>Основание для разработки программы</vt:lpstr>
      <vt:lpstr>Назначение программы</vt:lpstr>
      <vt:lpstr>Направления программы</vt:lpstr>
      <vt:lpstr>Цель программы</vt:lpstr>
      <vt:lpstr>Задачи программы</vt:lpstr>
      <vt:lpstr>Ожидаемые результаты</vt:lpstr>
      <vt:lpstr>Заключение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МДОУ № 7</dc:creator>
  <cp:lastModifiedBy>МДОУ № 7</cp:lastModifiedBy>
  <cp:revision>39</cp:revision>
  <dcterms:created xsi:type="dcterms:W3CDTF">2022-10-17T10:58:38Z</dcterms:created>
  <dcterms:modified xsi:type="dcterms:W3CDTF">2023-10-30T11:07:28Z</dcterms:modified>
</cp:coreProperties>
</file>