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6" r:id="rId10"/>
    <p:sldId id="267" r:id="rId11"/>
    <p:sldId id="265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6541d46a5900t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7" descr="ecb4031e37cd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888" y="2914650"/>
            <a:ext cx="331470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8" descr="0_89604_568ac41e_M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488" y="1844675"/>
            <a:ext cx="1300162" cy="136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22302-9C39-4D10-8004-69E4CA729D71}" type="datetimeFigureOut">
              <a:rPr lang="ru-RU"/>
              <a:pPr>
                <a:defRPr/>
              </a:pPr>
              <a:t>08.11.2022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61BC7-88DB-4251-955F-E37CD364A1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0_a1a93_57fe433b_orig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288" y="2636838"/>
            <a:ext cx="2309812" cy="230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7" descr="4db66d823c0a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92813" y="4219575"/>
            <a:ext cx="3151187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Группа 9"/>
          <p:cNvGrpSpPr>
            <a:grpSpLocks/>
          </p:cNvGrpSpPr>
          <p:nvPr/>
        </p:nvGrpSpPr>
        <p:grpSpPr bwMode="auto">
          <a:xfrm>
            <a:off x="1835150" y="5661025"/>
            <a:ext cx="7308850" cy="1196975"/>
            <a:chOff x="0" y="4793739"/>
            <a:chExt cx="9144000" cy="2064261"/>
          </a:xfrm>
        </p:grpSpPr>
        <p:pic>
          <p:nvPicPr>
            <p:cNvPr id="7" name="Рисунок 9" descr="0_fe7f9_3e19977b_orig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4793739"/>
              <a:ext cx="5688632" cy="2064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Рисунок 10" descr="0_fe7f9_3e19977b_orig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5076056" y="4793739"/>
              <a:ext cx="4067944" cy="2064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Группа 14"/>
          <p:cNvGrpSpPr>
            <a:grpSpLocks/>
          </p:cNvGrpSpPr>
          <p:nvPr/>
        </p:nvGrpSpPr>
        <p:grpSpPr bwMode="auto">
          <a:xfrm>
            <a:off x="0" y="5661025"/>
            <a:ext cx="7308850" cy="1196975"/>
            <a:chOff x="0" y="4793739"/>
            <a:chExt cx="9144000" cy="2064261"/>
          </a:xfrm>
        </p:grpSpPr>
        <p:pic>
          <p:nvPicPr>
            <p:cNvPr id="10" name="Рисунок 12" descr="0_fe7f9_3e19977b_orig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4793739"/>
              <a:ext cx="5688632" cy="2064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Рисунок 13" descr="0_fe7f9_3e19977b_orig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5076056" y="4793739"/>
              <a:ext cx="4067944" cy="2064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2" name="Рисунок 14" descr="Рисунок1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652963"/>
            <a:ext cx="1476375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7EA4B-7355-445B-89FA-7A9F1BCE9204}" type="datetimeFigureOut">
              <a:rPr lang="ru-RU"/>
              <a:pPr>
                <a:defRPr/>
              </a:pPr>
              <a:t>08.11.2022</a:t>
            </a:fld>
            <a:endParaRPr lang="ru-RU"/>
          </a:p>
        </p:txBody>
      </p:sp>
      <p:sp>
        <p:nvSpPr>
          <p:cNvPr id="1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C9FFF-50ED-454C-8A59-3A8013F18A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 descr="baby30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21163"/>
            <a:ext cx="2646363" cy="283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7" descr="551f743ee188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8550" y="4221163"/>
            <a:ext cx="2965450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Группа 9"/>
          <p:cNvGrpSpPr>
            <a:grpSpLocks/>
          </p:cNvGrpSpPr>
          <p:nvPr/>
        </p:nvGrpSpPr>
        <p:grpSpPr bwMode="auto">
          <a:xfrm>
            <a:off x="1258888" y="6092825"/>
            <a:ext cx="7885112" cy="765175"/>
            <a:chOff x="1" y="5770398"/>
            <a:chExt cx="9143999" cy="1087602"/>
          </a:xfrm>
        </p:grpSpPr>
        <p:pic>
          <p:nvPicPr>
            <p:cNvPr id="6" name="Рисунок 9" descr="8bc5751b36aa55b03faa72cd4305b5eb_1329683174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" y="5770398"/>
              <a:ext cx="3851920" cy="1087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Рисунок 10" descr="8bc5751b36aa55b03faa72cd4305b5eb_1329683174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79912" y="5770399"/>
              <a:ext cx="3851920" cy="1087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Рисунок 11" descr="8bc5751b36aa55b03faa72cd4305b5eb_1329683174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92080" y="5770399"/>
              <a:ext cx="3851920" cy="1087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Группа 12"/>
          <p:cNvGrpSpPr>
            <a:grpSpLocks/>
          </p:cNvGrpSpPr>
          <p:nvPr/>
        </p:nvGrpSpPr>
        <p:grpSpPr bwMode="auto">
          <a:xfrm>
            <a:off x="0" y="6092825"/>
            <a:ext cx="7885113" cy="765175"/>
            <a:chOff x="1" y="5770398"/>
            <a:chExt cx="9143999" cy="1087602"/>
          </a:xfrm>
        </p:grpSpPr>
        <p:pic>
          <p:nvPicPr>
            <p:cNvPr id="10" name="Рисунок 13" descr="8bc5751b36aa55b03faa72cd4305b5eb_1329683174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" y="5770398"/>
              <a:ext cx="3851920" cy="1087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Рисунок 14" descr="8bc5751b36aa55b03faa72cd4305b5eb_1329683174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79912" y="5770399"/>
              <a:ext cx="3851920" cy="1087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Рисунок 15" descr="8bc5751b36aa55b03faa72cd4305b5eb_1329683174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92080" y="5770399"/>
              <a:ext cx="3851920" cy="1087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2AAFD-B14C-4A28-81E9-B773C8994D4D}" type="datetimeFigureOut">
              <a:rPr lang="ru-RU"/>
              <a:pPr>
                <a:defRPr/>
              </a:pPr>
              <a:t>08.11.2022</a:t>
            </a:fld>
            <a:endParaRPr lang="ru-RU"/>
          </a:p>
        </p:txBody>
      </p:sp>
      <p:sp>
        <p:nvSpPr>
          <p:cNvPr id="1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EACE6-2D5A-4384-8B0D-B95B55FA4B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b9c0b6dd666b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400" y="4005263"/>
            <a:ext cx="2125663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Группа 9"/>
          <p:cNvGrpSpPr>
            <a:grpSpLocks/>
          </p:cNvGrpSpPr>
          <p:nvPr/>
        </p:nvGrpSpPr>
        <p:grpSpPr bwMode="auto">
          <a:xfrm>
            <a:off x="0" y="5778500"/>
            <a:ext cx="9144000" cy="1079500"/>
            <a:chOff x="0" y="5777880"/>
            <a:chExt cx="9144000" cy="1080120"/>
          </a:xfrm>
        </p:grpSpPr>
        <p:pic>
          <p:nvPicPr>
            <p:cNvPr id="4" name="Рисунок 8" descr="0_a01d9_415b13cb_M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23511" y="5777880"/>
              <a:ext cx="4320489" cy="1080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Рисунок 9" descr="0_a01d9_415b13cb_M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87624" y="5777880"/>
              <a:ext cx="4320489" cy="1080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Рисунок 10" descr="0_a01d9_415b13cb_M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5777880"/>
              <a:ext cx="4320489" cy="1080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" name="Рисунок 11" descr="386da46faaeb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91313" y="3619500"/>
            <a:ext cx="2555875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09BCA-8E4C-45CA-BB07-4B54B89F1EB1}" type="datetimeFigureOut">
              <a:rPr lang="ru-RU"/>
              <a:pPr>
                <a:defRPr/>
              </a:pPr>
              <a:t>08.11.2022</a:t>
            </a:fld>
            <a:endParaRPr lang="ru-RU"/>
          </a:p>
        </p:txBody>
      </p:sp>
      <p:sp>
        <p:nvSpPr>
          <p:cNvPr id="9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E5ED6-B936-4C41-A892-CA7B8502B0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 descr="42373f9d2983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788" y="3860800"/>
            <a:ext cx="2987675" cy="280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7" descr="ec75d3390f56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83088"/>
            <a:ext cx="2166938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Группа 8"/>
          <p:cNvGrpSpPr>
            <a:grpSpLocks/>
          </p:cNvGrpSpPr>
          <p:nvPr/>
        </p:nvGrpSpPr>
        <p:grpSpPr bwMode="auto">
          <a:xfrm>
            <a:off x="1835150" y="5876925"/>
            <a:ext cx="7308850" cy="981075"/>
            <a:chOff x="0" y="4793739"/>
            <a:chExt cx="9144000" cy="2064261"/>
          </a:xfrm>
        </p:grpSpPr>
        <p:pic>
          <p:nvPicPr>
            <p:cNvPr id="6" name="Рисунок 9" descr="0_fe7f9_3e19977b_orig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4793739"/>
              <a:ext cx="5688632" cy="2064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Рисунок 10" descr="0_fe7f9_3e19977b_orig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5076056" y="4793739"/>
              <a:ext cx="4067944" cy="2064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Группа 11"/>
          <p:cNvGrpSpPr>
            <a:grpSpLocks/>
          </p:cNvGrpSpPr>
          <p:nvPr/>
        </p:nvGrpSpPr>
        <p:grpSpPr bwMode="auto">
          <a:xfrm>
            <a:off x="0" y="5876925"/>
            <a:ext cx="7308850" cy="981075"/>
            <a:chOff x="0" y="4793739"/>
            <a:chExt cx="9144000" cy="2064261"/>
          </a:xfrm>
        </p:grpSpPr>
        <p:pic>
          <p:nvPicPr>
            <p:cNvPr id="9" name="Рисунок 12" descr="0_fe7f9_3e19977b_orig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4793739"/>
              <a:ext cx="5688632" cy="2064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Рисунок 13" descr="0_fe7f9_3e19977b_orig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5076056" y="4793739"/>
              <a:ext cx="4067944" cy="2064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B0684-306F-4A90-AFC6-8C8FA8B41F08}" type="datetimeFigureOut">
              <a:rPr lang="ru-RU"/>
              <a:pPr>
                <a:defRPr/>
              </a:pPr>
              <a:t>08.11.2022</a:t>
            </a:fld>
            <a:endParaRPr lang="ru-RU"/>
          </a:p>
        </p:txBody>
      </p:sp>
      <p:sp>
        <p:nvSpPr>
          <p:cNvPr id="12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905EE-DE9A-4B7C-870A-1B0DE2F024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rgbClr val="CCFFFF"/>
            </a:gs>
            <a:gs pos="100000">
              <a:schemeClr val="accent3">
                <a:lumMod val="20000"/>
                <a:lumOff val="8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A9FD4F9-CE9A-4182-9F7B-16F49259CF12}" type="datetimeFigureOut">
              <a:rPr lang="ru-RU"/>
              <a:pPr>
                <a:defRPr/>
              </a:pPr>
              <a:t>08.11.2022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516A929-FD71-450E-A6F9-4FD5C93667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47664" y="908720"/>
            <a:ext cx="5328592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ln w="10541" cmpd="sng">
                  <a:solidFill>
                    <a:schemeClr val="accent5"/>
                  </a:solidFill>
                  <a:prstDash val="solid"/>
                </a:ln>
                <a:solidFill>
                  <a:schemeClr val="accent5"/>
                </a:solidFill>
                <a:latin typeface="+mn-lt"/>
                <a:cs typeface="+mn-cs"/>
              </a:rPr>
              <a:t>Основная образовательная программа МДОУ № 7</a:t>
            </a:r>
            <a:endParaRPr lang="ru-RU" sz="3600" b="1" dirty="0">
              <a:ln w="10541" cmpd="sng">
                <a:solidFill>
                  <a:schemeClr val="accent5"/>
                </a:solidFill>
                <a:prstDash val="solid"/>
              </a:ln>
              <a:solidFill>
                <a:schemeClr val="accent5"/>
              </a:solidFill>
              <a:latin typeface="+mn-lt"/>
              <a:cs typeface="+mn-cs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619672" y="2852936"/>
            <a:ext cx="4752975" cy="2303463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342900" algn="ctr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4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Презентация для родителей</a:t>
            </a:r>
            <a:endParaRPr lang="ru-RU" sz="5400" b="1" dirty="0">
              <a:solidFill>
                <a:schemeClr val="accent5">
                  <a:lumMod val="50000"/>
                </a:schemeClr>
              </a:solidFill>
              <a:latin typeface="+mn-lt"/>
              <a:cs typeface="+mn-cs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32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+mn-lt"/>
              </a:rPr>
              <a:t>Речевое развитие</a:t>
            </a:r>
            <a:br>
              <a:rPr lang="ru-RU" dirty="0" smtClean="0">
                <a:latin typeface="+mn-lt"/>
              </a:rPr>
            </a:br>
            <a:endParaRPr lang="ru-RU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556792"/>
            <a:ext cx="7560840" cy="4525963"/>
          </a:xfrm>
        </p:spPr>
        <p:txBody>
          <a:bodyPr/>
          <a:lstStyle/>
          <a:p>
            <a:pPr algn="just">
              <a:buNone/>
            </a:pPr>
            <a:r>
              <a:rPr lang="ru-RU" sz="2000" dirty="0" smtClean="0"/>
              <a:t>       Включает владение речью как средством общения и культуры; обогащение активного словаря; развитие связной, грамматически правильной диалогической и монологической речи; развитие речевого творчества; развитие звуковой и интонационной культуры речи, фонематического слуха; знакомство с книжной культурой, детской литературой, понимание на слух текстов различных жанров детской литературы; формирование звуковой </a:t>
            </a:r>
            <a:r>
              <a:rPr lang="ru-RU" sz="2000" dirty="0" err="1" smtClean="0"/>
              <a:t>аналитико</a:t>
            </a:r>
            <a:r>
              <a:rPr lang="ru-RU" sz="2000" dirty="0" smtClean="0"/>
              <a:t> ­ синтетической активности как предпосылки обучения грамоте.</a:t>
            </a:r>
          </a:p>
          <a:p>
            <a:pPr>
              <a:buNone/>
            </a:pPr>
            <a:endParaRPr lang="ru-RU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52128"/>
          </a:xfrm>
        </p:spPr>
        <p:txBody>
          <a:bodyPr/>
          <a:lstStyle/>
          <a:p>
            <a:r>
              <a:rPr lang="ru-RU" sz="4000" dirty="0" smtClean="0">
                <a:latin typeface="+mn-lt"/>
              </a:rPr>
              <a:t>Художественно – эстетическое развитие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556792"/>
            <a:ext cx="7560840" cy="4525963"/>
          </a:xfrm>
        </p:spPr>
        <p:txBody>
          <a:bodyPr/>
          <a:lstStyle/>
          <a:p>
            <a:pPr>
              <a:buNone/>
            </a:pPr>
            <a:r>
              <a:rPr lang="ru-RU" sz="1600" dirty="0" smtClean="0"/>
              <a:t>       </a:t>
            </a:r>
            <a:r>
              <a:rPr lang="ru-RU" sz="2000" dirty="0" smtClean="0"/>
              <a:t>Предполагает развитие предпосылок целостно ­ смыслового восприятия и понимания произведений искусства (словесного, музыкального, изобразительного), мира природы; становление эстетического отношения к окружающему миру; формирование элементарных представлений о видах искусства; восприятие музыки, художественной литературы, фольклора; стимулирование сопереживания персонажам художественных произведений; реализацию самостоятельной творческой деятельности детей (изобразительной, конструктивно-модельной, музыкальной и др.)</a:t>
            </a:r>
            <a:endParaRPr lang="ru-RU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+mn-lt"/>
              </a:rPr>
              <a:t>Физическое развитие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556792"/>
            <a:ext cx="7560840" cy="4525963"/>
          </a:xfrm>
        </p:spPr>
        <p:txBody>
          <a:bodyPr/>
          <a:lstStyle/>
          <a:p>
            <a:pPr algn="just">
              <a:buNone/>
            </a:pPr>
            <a:r>
              <a:rPr lang="ru-RU" sz="1400" dirty="0" smtClean="0"/>
              <a:t>        </a:t>
            </a:r>
            <a:r>
              <a:rPr lang="ru-RU" sz="1600" dirty="0" smtClean="0"/>
              <a:t>Включает приобретение опыта в следующих видах деятельности детей: двигательной, в том числе связанной с выполнением упражнений, направленных на развитие таких физических качеств, как координация и гибкость; способствующих правильному формированию </a:t>
            </a:r>
            <a:r>
              <a:rPr lang="ru-RU" sz="1600" dirty="0" err="1" smtClean="0"/>
              <a:t>опорно</a:t>
            </a:r>
            <a:r>
              <a:rPr lang="ru-RU" sz="1600" dirty="0" smtClean="0"/>
              <a:t> ­ двигательной системы организма, развитию равновесия, координации движения, крупной и мелкой моторики обеих рук, а также с правильным, не наносящем ущерба организму, выполнением основных движений (ходьба, бег, мягкие прыжки, повороты в обе стороны), формирование начальных представлений о некоторых видах спорта, овладение подвижными играми с правилами; становление целенаправленности и </a:t>
            </a:r>
            <a:r>
              <a:rPr lang="ru-RU" sz="1600" dirty="0" err="1" smtClean="0"/>
              <a:t>саморегуляции</a:t>
            </a:r>
            <a:r>
              <a:rPr lang="ru-RU" sz="1600" dirty="0" smtClean="0"/>
              <a:t> в двигательной сфере; становление ценностей здорового образа жизни, овладение его элементарными нормами и правилами (в питании, двигательном режиме, закаливании, при формировании полезных привычек и др.)</a:t>
            </a:r>
          </a:p>
          <a:p>
            <a:endParaRPr lang="ru-RU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80120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>
                <a:latin typeface="+mn-lt"/>
              </a:rPr>
              <a:t>Целевые ориентиры на этапе завершения дошкольного образования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556792"/>
            <a:ext cx="7560840" cy="4525963"/>
          </a:xfrm>
        </p:spPr>
        <p:txBody>
          <a:bodyPr/>
          <a:lstStyle/>
          <a:p>
            <a:pPr lvl="0" algn="just">
              <a:buFont typeface="Wingdings" pitchFamily="2" charset="2"/>
              <a:buChar char="v"/>
            </a:pPr>
            <a:r>
              <a:rPr lang="ru-RU" sz="1400" dirty="0" smtClean="0">
                <a:solidFill>
                  <a:srgbClr val="002060"/>
                </a:solidFill>
              </a:rPr>
              <a:t>Ребенок овладевает основными культурными способами деятельности, проявляет инициативу и самостоятельность в игре, общении, конструировании и других видах детской активности. Способен выбирать себе род занятий, участников по совместной деятельности.</a:t>
            </a:r>
          </a:p>
          <a:p>
            <a:pPr lvl="0" algn="just">
              <a:buFont typeface="Wingdings" pitchFamily="2" charset="2"/>
              <a:buChar char="v"/>
            </a:pPr>
            <a:r>
              <a:rPr lang="ru-RU" sz="1400" dirty="0" smtClean="0">
                <a:solidFill>
                  <a:srgbClr val="002060"/>
                </a:solidFill>
              </a:rPr>
              <a:t>Положительно относится к миру, другим людям и самому себе, обладает чувством собственного достоинства. Активно взаимодействует со сверстниками и взрослыми, участвует в совместных играх. Способен договариваться, учитывать интересы и чувства других, сопереживать неудачам и радоваться успехам других, адекватно проявляет свои чувства, в том числе чувство веры в себя, старается разрешать конфликты.</a:t>
            </a:r>
          </a:p>
          <a:p>
            <a:pPr lvl="0" algn="just">
              <a:buFont typeface="Wingdings" pitchFamily="2" charset="2"/>
              <a:buChar char="v"/>
            </a:pPr>
            <a:r>
              <a:rPr lang="ru-RU" sz="1400" dirty="0" smtClean="0">
                <a:solidFill>
                  <a:srgbClr val="002060"/>
                </a:solidFill>
              </a:rPr>
              <a:t>Обладает воображением, которое реализуется в разных видах деятельности и прежде всего в игре. Ребенок владеет разными формами и видами игры, различает условную и реальную ситуации, следует игровым правилам. </a:t>
            </a:r>
          </a:p>
          <a:p>
            <a:pPr lvl="0" algn="just">
              <a:buFont typeface="Wingdings" pitchFamily="2" charset="2"/>
              <a:buChar char="v"/>
            </a:pPr>
            <a:r>
              <a:rPr lang="ru-RU" sz="1400" dirty="0" smtClean="0">
                <a:solidFill>
                  <a:srgbClr val="002060"/>
                </a:solidFill>
              </a:rPr>
              <a:t>Достаточно хорошо владеет устной речью, может высказывать свои мысли и желания, использовать речь для выражения своих мыслей, чувств и желаний, построения речевого высказывания в ситуации общения, может выделять звуки в словах, у ребенка складываются предпосылки грамотности.</a:t>
            </a:r>
            <a:endParaRPr lang="ru-RU" sz="1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latin typeface="+mn-lt"/>
              </a:rPr>
              <a:t>Целевые ориентиры на этапе завершения дошкольного образования</a:t>
            </a:r>
            <a:endParaRPr lang="ru-RU" sz="3600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556792"/>
            <a:ext cx="7632848" cy="4525963"/>
          </a:xfrm>
        </p:spPr>
        <p:txBody>
          <a:bodyPr/>
          <a:lstStyle/>
          <a:p>
            <a:pPr lvl="0">
              <a:buFont typeface="Wingdings" pitchFamily="2" charset="2"/>
              <a:buChar char="v"/>
            </a:pPr>
            <a:r>
              <a:rPr lang="ru-RU" sz="1400" dirty="0" smtClean="0">
                <a:solidFill>
                  <a:srgbClr val="002060"/>
                </a:solidFill>
              </a:rPr>
              <a:t>У ребенка развита крупная и мелкая моторика. Он подвижен, вынослив, владеет основными произвольными движениями, может контролировать свои движения и управлять ими.</a:t>
            </a:r>
          </a:p>
          <a:p>
            <a:pPr lvl="0">
              <a:buFont typeface="Wingdings" pitchFamily="2" charset="2"/>
              <a:buChar char="v"/>
            </a:pPr>
            <a:r>
              <a:rPr lang="ru-RU" sz="1400" dirty="0" smtClean="0">
                <a:solidFill>
                  <a:srgbClr val="002060"/>
                </a:solidFill>
              </a:rPr>
              <a:t>Ребенок способен к волевым усилиям, может следовать социальным нормам поведения и правилам в разных видах деятельности, во взаимоотношениях со взрослыми и сверстниками, может соблюдать правила безопасного поведения и личной гигиены.</a:t>
            </a:r>
          </a:p>
          <a:p>
            <a:pPr lvl="0">
              <a:buFont typeface="Wingdings" pitchFamily="2" charset="2"/>
              <a:buChar char="v"/>
            </a:pPr>
            <a:r>
              <a:rPr lang="ru-RU" sz="1400" dirty="0" smtClean="0">
                <a:solidFill>
                  <a:srgbClr val="002060"/>
                </a:solidFill>
              </a:rPr>
              <a:t>Проявляет любознательность, задает вопросы взрослым и сверстникам, интересуется причинно-следственными связями, пытается самостоятельно придумывать объяснения явлениям природы и поступкам людей.</a:t>
            </a:r>
          </a:p>
          <a:p>
            <a:pPr lvl="0">
              <a:buFont typeface="Wingdings" pitchFamily="2" charset="2"/>
              <a:buChar char="v"/>
            </a:pPr>
            <a:r>
              <a:rPr lang="ru-RU" sz="1400" dirty="0" smtClean="0">
                <a:solidFill>
                  <a:srgbClr val="002060"/>
                </a:solidFill>
              </a:rPr>
              <a:t>Склонен наблюдать, экспериментировать, строить смысловую картину окружающей реальности, обладает начальными знаниями о себе, о природном и социальном мире, в котором он живет.</a:t>
            </a:r>
          </a:p>
          <a:p>
            <a:pPr lvl="0">
              <a:buFont typeface="Wingdings" pitchFamily="2" charset="2"/>
              <a:buChar char="v"/>
            </a:pPr>
            <a:r>
              <a:rPr lang="ru-RU" sz="1400" dirty="0" smtClean="0">
                <a:solidFill>
                  <a:srgbClr val="002060"/>
                </a:solidFill>
              </a:rPr>
              <a:t>Знаком с произведениями детской литературы, обладает элементарными представлениями из области живой природы, естествознания, математики, истории и т.п. </a:t>
            </a:r>
          </a:p>
          <a:p>
            <a:pPr lvl="0">
              <a:buFont typeface="Wingdings" pitchFamily="2" charset="2"/>
              <a:buChar char="v"/>
            </a:pPr>
            <a:r>
              <a:rPr lang="ru-RU" sz="1400" dirty="0" smtClean="0">
                <a:solidFill>
                  <a:srgbClr val="002060"/>
                </a:solidFill>
              </a:rPr>
              <a:t>Способен к принятию собственных решений, опираясь на свои знания и умения в различных видах деятельности.</a:t>
            </a:r>
          </a:p>
          <a:p>
            <a:endParaRPr lang="ru-RU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rgbClr val="002060"/>
                </a:solidFill>
                <a:latin typeface="+mn-lt"/>
              </a:rPr>
              <a:t>Взаимодействие педагогического коллектива с семьями дошкольников</a:t>
            </a:r>
            <a:r>
              <a:rPr lang="ru-RU" i="1" dirty="0" smtClean="0">
                <a:solidFill>
                  <a:srgbClr val="002060"/>
                </a:solidFill>
              </a:rPr>
              <a:t/>
            </a:r>
            <a:br>
              <a:rPr lang="ru-RU" i="1" dirty="0" smtClean="0">
                <a:solidFill>
                  <a:srgbClr val="00206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/>
              <a:t>Родительские собрания</a:t>
            </a:r>
          </a:p>
          <a:p>
            <a:r>
              <a:rPr lang="ru-RU" sz="2000" dirty="0" smtClean="0"/>
              <a:t>Анкетирование</a:t>
            </a:r>
          </a:p>
          <a:p>
            <a:r>
              <a:rPr lang="ru-RU" sz="2000" dirty="0" smtClean="0"/>
              <a:t>Сайт ДОУ</a:t>
            </a:r>
          </a:p>
          <a:p>
            <a:r>
              <a:rPr lang="ru-RU" sz="2000" dirty="0" smtClean="0"/>
              <a:t>Конкурсы, выставки</a:t>
            </a:r>
          </a:p>
          <a:p>
            <a:r>
              <a:rPr lang="ru-RU" sz="2000" dirty="0" smtClean="0"/>
              <a:t>Информационные стенды</a:t>
            </a:r>
          </a:p>
          <a:p>
            <a:r>
              <a:rPr lang="ru-RU" sz="2000" dirty="0" smtClean="0"/>
              <a:t>Совместные </a:t>
            </a:r>
            <a:r>
              <a:rPr lang="ru-RU" sz="2000" dirty="0" smtClean="0"/>
              <a:t>праздники, развлечения</a:t>
            </a:r>
          </a:p>
          <a:p>
            <a:r>
              <a:rPr lang="ru-RU" sz="2000" dirty="0" smtClean="0"/>
              <a:t>Участие в создании РППС в ДОУ</a:t>
            </a:r>
          </a:p>
          <a:p>
            <a:r>
              <a:rPr lang="ru-RU" sz="2000" dirty="0" smtClean="0"/>
              <a:t>Индивидуальные, групповые консультации</a:t>
            </a:r>
          </a:p>
          <a:p>
            <a:r>
              <a:rPr lang="ru-RU" sz="2000" dirty="0" smtClean="0"/>
              <a:t>Мастер - классы</a:t>
            </a:r>
            <a:endParaRPr lang="ru-RU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514402"/>
          </a:xfrm>
        </p:spPr>
        <p:txBody>
          <a:bodyPr/>
          <a:lstStyle/>
          <a:p>
            <a:r>
              <a:rPr lang="ru-RU" sz="6600" dirty="0" smtClean="0">
                <a:latin typeface="+mn-lt"/>
              </a:rPr>
              <a:t>Спасибо за внимание!</a:t>
            </a:r>
            <a:endParaRPr lang="ru-RU" sz="6600" dirty="0">
              <a:latin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779912" y="274638"/>
            <a:ext cx="4906888" cy="2866330"/>
          </a:xfrm>
        </p:spPr>
        <p:txBody>
          <a:bodyPr/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Образовательная программа дошкольного образования МДОУ (далее - Программа) разработана в соответствии с федеральным государственным образовательным стандартом дошкольного образования (далее ФГОС, Стандарт) и с учетом примерной общеобразовательной программой дошкольного образования «От рождения до школы» под редакцией Н.Е. </a:t>
            </a:r>
            <a:r>
              <a:rPr lang="ru-RU" sz="1800" dirty="0" err="1" smtClean="0"/>
              <a:t>Вераксы</a:t>
            </a:r>
            <a:r>
              <a:rPr lang="ru-RU" sz="1800" dirty="0" smtClean="0"/>
              <a:t>, Т.С. Комаровой, М.А. Васильевой.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прог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60648"/>
            <a:ext cx="3141018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+mn-lt"/>
              </a:rPr>
              <a:t>Цель программы</a:t>
            </a:r>
            <a:endParaRPr lang="ru-RU" dirty="0">
              <a:latin typeface="+mn-lt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2400" dirty="0" smtClean="0"/>
              <a:t>Проектирование социальных ситуаций развития ребенка и развивающей предметно-пространственной среды, обеспечивающих позитивную социализацию, мотивацию и поддержку индивидуальности детей через общение, игру, познавательно ­ исследовательскую деятельность и другие формы активности.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+mn-lt"/>
              </a:rPr>
              <a:t>Задачи программы</a:t>
            </a:r>
            <a:endParaRPr lang="ru-RU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1400" dirty="0" smtClean="0"/>
              <a:t>охрана и укрепление физического и психического здоровья детей, в том числе их эмоционального благополучия;</a:t>
            </a:r>
          </a:p>
          <a:p>
            <a:pPr lvl="0"/>
            <a:r>
              <a:rPr lang="ru-RU" sz="1400" dirty="0" smtClean="0"/>
              <a:t>обеспечение равных возможностей для полноценного развития каждого ребенка в период дошкольного детства независимо от места проживания, пола, нации, языка, социального статуса;</a:t>
            </a:r>
          </a:p>
          <a:p>
            <a:pPr lvl="0"/>
            <a:r>
              <a:rPr lang="ru-RU" sz="1400" dirty="0" smtClean="0"/>
              <a:t>создание благоприятных условий развития детей в соответствии с их возрастными и индивидуальными особенностями, развитие способностей и творческого потенциала каждого ребенка как субъекта отношений с другими детьми, взрослыми и миром;</a:t>
            </a:r>
          </a:p>
          <a:p>
            <a:pPr lvl="0"/>
            <a:r>
              <a:rPr lang="ru-RU" sz="1400" dirty="0" smtClean="0"/>
              <a:t>объединение обучения и воспитания в целостный образовательный процесс на основе духовно-нравственных и </a:t>
            </a:r>
            <a:r>
              <a:rPr lang="ru-RU" sz="1400" dirty="0" err="1" smtClean="0"/>
              <a:t>социокультурных</a:t>
            </a:r>
            <a:r>
              <a:rPr lang="ru-RU" sz="1400" dirty="0" smtClean="0"/>
              <a:t> ценностей, принятых в обществе правил и норм поведения в интересах человека, семьи, общества;</a:t>
            </a:r>
          </a:p>
          <a:p>
            <a:pPr lvl="0"/>
            <a:r>
              <a:rPr lang="ru-RU" sz="1400" dirty="0" smtClean="0"/>
              <a:t>формирование общей культуры личности детей, развитие их социальных, нравственных, эстетических, интеллектуальных, физических качеств, инициативности, самостоятельности и ответственности ребенка, формирование предпосылок учебной деятельности;</a:t>
            </a:r>
          </a:p>
          <a:p>
            <a:pPr lvl="0"/>
            <a:r>
              <a:rPr lang="ru-RU" sz="1400" dirty="0" smtClean="0"/>
              <a:t>формирование </a:t>
            </a:r>
            <a:r>
              <a:rPr lang="ru-RU" sz="1400" dirty="0" err="1" smtClean="0"/>
              <a:t>социокультурной</a:t>
            </a:r>
            <a:r>
              <a:rPr lang="ru-RU" sz="1400" dirty="0" smtClean="0"/>
              <a:t> среды, соответствующей возрастным и индивидуальным особенностям детей;</a:t>
            </a:r>
          </a:p>
          <a:p>
            <a:pPr lvl="0"/>
            <a:r>
              <a:rPr lang="ru-RU" sz="1400" dirty="0" smtClean="0"/>
              <a:t>обеспечение психолого-педагогической поддержки семьи и повышение компетентности родителей (законных представителей) в вопросах развития и образования, охраны и укрепления здоровья детей;</a:t>
            </a:r>
          </a:p>
          <a:p>
            <a:r>
              <a:rPr lang="ru-RU" sz="1400" dirty="0" smtClean="0"/>
              <a:t>обеспечение преемственности целей, задач и содержания дошкольного 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+mn-lt"/>
              </a:rPr>
              <a:t>Возрастные особенности воспитанников ДОУ</a:t>
            </a:r>
            <a:endParaRPr lang="ru-RU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Разновозрастная группа «Звездочки» – 10 детей.</a:t>
            </a:r>
          </a:p>
          <a:p>
            <a:r>
              <a:rPr lang="ru-RU" dirty="0" smtClean="0"/>
              <a:t>Разновозрастная группа «Капельки» – 10 человек.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+mn-lt"/>
              </a:rPr>
              <a:t>Структура основной образовательной программы</a:t>
            </a:r>
            <a:endParaRPr lang="ru-RU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Целевой раздел</a:t>
            </a:r>
          </a:p>
          <a:p>
            <a:r>
              <a:rPr lang="ru-RU" dirty="0" smtClean="0"/>
              <a:t>Содержательный раздел</a:t>
            </a:r>
          </a:p>
          <a:p>
            <a:r>
              <a:rPr lang="ru-RU" dirty="0" smtClean="0"/>
              <a:t>Организационный раздел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+mn-lt"/>
              </a:rPr>
              <a:t>Направления образовательной деятельности</a:t>
            </a:r>
            <a:endParaRPr lang="ru-RU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Социально – коммуникативное развитие</a:t>
            </a:r>
          </a:p>
          <a:p>
            <a:r>
              <a:rPr lang="ru-RU" dirty="0" smtClean="0"/>
              <a:t>Познавательное развитие</a:t>
            </a:r>
          </a:p>
          <a:p>
            <a:r>
              <a:rPr lang="ru-RU" dirty="0" smtClean="0"/>
              <a:t>Речевое развитие</a:t>
            </a:r>
          </a:p>
          <a:p>
            <a:r>
              <a:rPr lang="ru-RU" dirty="0" smtClean="0"/>
              <a:t>Художественно – эстетическое развитие</a:t>
            </a:r>
          </a:p>
          <a:p>
            <a:r>
              <a:rPr lang="ru-RU" dirty="0" smtClean="0"/>
              <a:t>Физическое развитие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+mn-lt"/>
              </a:rPr>
              <a:t>Социально - коммуникативное</a:t>
            </a:r>
            <a:endParaRPr lang="ru-RU" dirty="0">
              <a:latin typeface="+mn-lt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67544" y="1556792"/>
            <a:ext cx="7560840" cy="4525963"/>
          </a:xfrm>
        </p:spPr>
        <p:txBody>
          <a:bodyPr/>
          <a:lstStyle/>
          <a:p>
            <a:pPr algn="just">
              <a:buNone/>
            </a:pPr>
            <a:r>
              <a:rPr lang="ru-RU" sz="1600" dirty="0" smtClean="0"/>
              <a:t>       Направлено на усвоение норм и ценностей, принятых в обществе, включая моральные и нравственные ценности; развитие общения и взаимодействия ребенка со взрослыми и сверстниками;	становление	самостоятельности, целенаправленности и </a:t>
            </a:r>
            <a:r>
              <a:rPr lang="ru-RU" sz="1600" dirty="0" err="1" smtClean="0"/>
              <a:t>саморегуляции</a:t>
            </a:r>
            <a:r>
              <a:rPr lang="ru-RU" sz="1600" dirty="0" smtClean="0"/>
              <a:t> собственных действий; развитие социального и эмоционального, интеллекта, эмоциональной отзывчивости, сопереживания, формирование готовности к совместной деятельности со сверстниками, формирование уважительного отношения и чувства принадлежности к своей семье к сообществу детей и взрослых в Организации; формирование позитивных установок к различным видам труда и творчества; формирование основ безопасного поведения в быту, социуме, природе.</a:t>
            </a:r>
          </a:p>
          <a:p>
            <a:pPr algn="just">
              <a:buNone/>
            </a:pPr>
            <a:endParaRPr lang="ru-RU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+mn-lt"/>
              </a:rPr>
              <a:t>Познавательное развитие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556792"/>
            <a:ext cx="7632848" cy="4525963"/>
          </a:xfrm>
        </p:spPr>
        <p:txBody>
          <a:bodyPr/>
          <a:lstStyle/>
          <a:p>
            <a:pPr algn="just">
              <a:buNone/>
            </a:pPr>
            <a:r>
              <a:rPr lang="ru-RU" sz="1800" dirty="0" smtClean="0"/>
              <a:t>       Предполагает развитие интересов детей, любознательности и познавательной мотивации; формирование познавательных действий, становление создания; развитие воображения и творческой активности; формирование первичных представлений о себе, других людях, объектах окружающего мира, о свойствах и отношениях объектов окружающего мира (форме, цвете, размере,, материале, звучании, ритме, темпе, количестве, числе, части и целом, пространстве и времени, движении и покое, причинах и следствиях и др.), о малой родине и Отечестве, представлений о </a:t>
            </a:r>
            <a:r>
              <a:rPr lang="ru-RU" sz="1800" dirty="0" err="1" smtClean="0"/>
              <a:t>социокультурных</a:t>
            </a:r>
            <a:r>
              <a:rPr lang="ru-RU" sz="1800" dirty="0" smtClean="0"/>
              <a:t> ценностях нашего народа, об отечественных традициях и праздниках, о планете Земля как общем доме людей, об особенностях ее природы, многообразии стран и народов мира.</a:t>
            </a:r>
          </a:p>
          <a:p>
            <a:pPr algn="just"/>
            <a:endParaRPr lang="ru-RU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43335_shk">
  <a:themeElements>
    <a:clrScheme name="елочный">
      <a:dk1>
        <a:srgbClr val="003300"/>
      </a:dk1>
      <a:lt1>
        <a:srgbClr val="99FF99"/>
      </a:lt1>
      <a:dk2>
        <a:srgbClr val="006600"/>
      </a:dk2>
      <a:lt2>
        <a:srgbClr val="99FF66"/>
      </a:lt2>
      <a:accent1>
        <a:srgbClr val="FFFF00"/>
      </a:accent1>
      <a:accent2>
        <a:srgbClr val="66FF33"/>
      </a:accent2>
      <a:accent3>
        <a:srgbClr val="009900"/>
      </a:accent3>
      <a:accent4>
        <a:srgbClr val="FFFF99"/>
      </a:accent4>
      <a:accent5>
        <a:srgbClr val="6600FF"/>
      </a:accent5>
      <a:accent6>
        <a:srgbClr val="CCFF33"/>
      </a:accent6>
      <a:hlink>
        <a:srgbClr val="0000FF"/>
      </a:hlink>
      <a:folHlink>
        <a:srgbClr val="00CC66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43335_shk</Template>
  <TotalTime>54</TotalTime>
  <Words>1058</Words>
  <Application>Microsoft Office PowerPoint</Application>
  <PresentationFormat>Экран (4:3)</PresentationFormat>
  <Paragraphs>60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43335_shk</vt:lpstr>
      <vt:lpstr>Слайд 1</vt:lpstr>
      <vt:lpstr>  Образовательная программа дошкольного образования МДОУ (далее - Программа) разработана в соответствии с федеральным государственным образовательным стандартом дошкольного образования (далее ФГОС, Стандарт) и с учетом примерной общеобразовательной программой дошкольного образования «От рождения до школы» под редакцией Н.Е. Вераксы, Т.С. Комаровой, М.А. Васильевой. </vt:lpstr>
      <vt:lpstr>Цель программы</vt:lpstr>
      <vt:lpstr>Задачи программы</vt:lpstr>
      <vt:lpstr>Возрастные особенности воспитанников ДОУ</vt:lpstr>
      <vt:lpstr>Структура основной образовательной программы</vt:lpstr>
      <vt:lpstr>Направления образовательной деятельности</vt:lpstr>
      <vt:lpstr>Социально - коммуникативное</vt:lpstr>
      <vt:lpstr>Познавательное развитие </vt:lpstr>
      <vt:lpstr>Речевое развитие </vt:lpstr>
      <vt:lpstr>Художественно – эстетическое развитие </vt:lpstr>
      <vt:lpstr>Физическое развитие </vt:lpstr>
      <vt:lpstr>  Целевые ориентиры на этапе завершения дошкольного образования </vt:lpstr>
      <vt:lpstr>Целевые ориентиры на этапе завершения дошкольного образования</vt:lpstr>
      <vt:lpstr>Взаимодействие педагогического коллектива с семьями дошкольников </vt:lpstr>
      <vt:lpstr>Спасибо за внимание!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МДОУ № 7</dc:creator>
  <cp:lastModifiedBy>МДОУ № 7</cp:lastModifiedBy>
  <cp:revision>7</cp:revision>
  <dcterms:created xsi:type="dcterms:W3CDTF">2022-10-17T10:58:38Z</dcterms:created>
  <dcterms:modified xsi:type="dcterms:W3CDTF">2022-11-08T05:02:46Z</dcterms:modified>
</cp:coreProperties>
</file>