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sldIdLst>
    <p:sldId id="256" r:id="rId3"/>
    <p:sldId id="277" r:id="rId4"/>
    <p:sldId id="258" r:id="rId5"/>
    <p:sldId id="273" r:id="rId6"/>
    <p:sldId id="261" r:id="rId7"/>
    <p:sldId id="28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76" r:id="rId17"/>
    <p:sldId id="267" r:id="rId18"/>
    <p:sldId id="288" r:id="rId19"/>
    <p:sldId id="274" r:id="rId20"/>
    <p:sldId id="28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B03"/>
    <a:srgbClr val="3A610B"/>
    <a:srgbClr val="1CAE1C"/>
    <a:srgbClr val="349655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-130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88F3-64DE-4E7D-9704-5E841DF23E61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4F90-DFD8-4D7B-8209-73CAD0AA8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6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 userDrawn="1"/>
        </p:nvSpPr>
        <p:spPr>
          <a:xfrm rot="167672">
            <a:off x="2698853" y="-42529"/>
            <a:ext cx="842113" cy="6868632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 userDrawn="1"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 userDrawn="1"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848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8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5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27" name="Группа 26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8" name="Овал 2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41" name="Овал 4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4" name="Овал 53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140962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8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marL="0" lvl="0" indent="0" algn="ctr">
              <a:buNone/>
            </a:pPr>
            <a:r>
              <a:rPr lang="ru-RU" smtClean="0"/>
              <a:t>Образец текста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 rot="4495045">
            <a:off x="7750986" y="2100643"/>
            <a:ext cx="307901" cy="450659"/>
            <a:chOff x="2857488" y="4883951"/>
            <a:chExt cx="571504" cy="903297"/>
          </a:xfrm>
        </p:grpSpPr>
        <p:sp>
          <p:nvSpPr>
            <p:cNvPr id="22" name="Овал 2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3" idx="0"/>
              <a:endCxn id="2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 userDrawn="1"/>
        </p:nvGrpSpPr>
        <p:grpSpPr>
          <a:xfrm rot="13759740">
            <a:off x="6442905" y="4835439"/>
            <a:ext cx="307901" cy="450659"/>
            <a:chOff x="2857488" y="4883951"/>
            <a:chExt cx="571504" cy="903297"/>
          </a:xfrm>
        </p:grpSpPr>
        <p:sp>
          <p:nvSpPr>
            <p:cNvPr id="35" name="Овал 34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stCxn id="36" idx="0"/>
              <a:endCxn id="36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 userDrawn="1"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8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784577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9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25" name="Группа 24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6" name="Овал 2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9" name="Овал 3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2" name="Овал 5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038342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6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2" name="Группа 21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926447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9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5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7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 userDrawn="1"/>
        </p:nvGrpSpPr>
        <p:grpSpPr>
          <a:xfrm rot="7987570">
            <a:off x="7841083" y="4568725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6215520" y="507042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607831" y="6294716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967319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292F-CDC4-4C2A-91D3-FE4AEA0F8F35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4FA0-DE96-4D37-9B96-70834AE17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87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</p:sldLayoutIdLst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1142984"/>
            <a:ext cx="4248472" cy="1872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за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7964" y="3356992"/>
            <a:ext cx="4356484" cy="30243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Тема:«Формирование здорового образа жизни».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Козырь О.А.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019687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276872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Нет, это миф. Употребление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веществ всегда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имеет негативные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последствия.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Даже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самый безвредный наркотик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оказывает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существенное разрушительное влияние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организм человека.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548680"/>
            <a:ext cx="519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безвредные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наркотики?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.mycdn.me/i?r=AzFIxPtkV78jcmdRfpoIOyaJU4eIcjYgUQKM2y2OO49LADO7EuABt8t6j6ROsg0SwU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511672"/>
            <a:ext cx="4176464" cy="23463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6683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можно запастись витаминами </a:t>
            </a:r>
            <a:endParaRPr lang="ru-RU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целый год? 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1978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нельзя запастись витаминами на весь год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это и не нужно: если придерживаться сбалансированного питания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обеспечить себя достаточным количеством витаминов круглый год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Витамины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получать и зимой. Чтобы витаминов было достаточно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год, можно следовать нехитрым рекомендациям: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больше овощей и фруктов каждый день, а не только летом.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могут быть свежими, замороженными, консервированными или сушеными.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6368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Чтобы сохранить зубы здоровыми, </a:t>
            </a:r>
            <a:endParaRPr lang="ru-RU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чистить их два раза в день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3071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Стоматологи рекомендуют чистить зубы не менее 2 раз в сутки — утром и перед сном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Утренний уход за зубами и полостью рта рекомендуется проводить после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завтрака, чтобы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удалить скопившийся за ночь налёт и одновременно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очистить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полость рта после приема пищи.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течение дня будет меньше образовываться бактериальный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налёт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дольше сохранится свежее дыхание.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cf3.ppt-online.org/files3/slide/3/3FOMIHDj2K4omdfWher8niazkSqvcNJ0tGL9ZC/slide-23.jpg"/>
          <p:cNvPicPr>
            <a:picLocks noChangeAspect="1" noChangeArrowheads="1"/>
          </p:cNvPicPr>
          <p:nvPr/>
        </p:nvPicPr>
        <p:blipFill>
          <a:blip r:embed="rId2" cstate="print"/>
          <a:srcRect l="9597" t="15770" r="6978" b="7349"/>
          <a:stretch>
            <a:fillRect/>
          </a:stretch>
        </p:blipFill>
        <p:spPr bwMode="auto">
          <a:xfrm>
            <a:off x="3275856" y="3861048"/>
            <a:ext cx="4032448" cy="27834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72340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Употребление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холодных напитков через трубочку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риск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развития ангины.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той же самой причине, из-за резкой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разницы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 температурой тела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ледяного напитка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вызывает стресс и шок для организма,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нежелательно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пить их в жару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 употребление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соломинку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еще больше усугубить риски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вы пьете ледяной напиток через трубочку,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успевают прогреться, сразу попадая 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0"/>
            <a:ext cx="65029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Способствует ли закаливанию</a:t>
            </a:r>
          </a:p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жаркий день пить ледяную воду? 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AutoShape 2" descr="https://townsquare.media/site/667/files/2020/06/RS3813_76730896.jpg?w=1200&amp;h=0&amp;zc=1&amp;s=0&amp;a=t&amp;q=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townsquare.media/site/667/files/2020/06/RS3813_76730896.jpg?w=1200&amp;h=0&amp;zc=1&amp;s=0&amp;a=t&amp;q=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 descr="https://prosto-eda.ru/wp-content/uploads/2021/06/file1620716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549243"/>
            <a:ext cx="4104456" cy="2308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pershingtamilla.ru/wp-content/uploads/3/c/2/3c270e477ad6e91fb053fc4e1b097907.jpeg"/>
          <p:cNvPicPr>
            <a:picLocks noChangeAspect="1" noChangeArrowheads="1"/>
          </p:cNvPicPr>
          <p:nvPr/>
        </p:nvPicPr>
        <p:blipFill>
          <a:blip r:embed="rId2" cstate="print"/>
          <a:srcRect t="13155" b="10308"/>
          <a:stretch>
            <a:fillRect/>
          </a:stretch>
        </p:blipFill>
        <p:spPr bwMode="auto">
          <a:xfrm>
            <a:off x="539552" y="1196752"/>
            <a:ext cx="8028384" cy="4608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oveschoolonline.ru/wp-content/uploads/2014/10/49944_html_7f3ecf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85860"/>
            <a:ext cx="5494119" cy="538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91" y="188640"/>
            <a:ext cx="6078977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Принципы рационального питания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Для организации питания в повседневной жизни следует соблюдать следующие принципы:</a:t>
            </a:r>
          </a:p>
          <a:p>
            <a:pPr lvl="0"/>
            <a:r>
              <a:rPr lang="ru-RU" dirty="0"/>
              <a:t>не переедать;</a:t>
            </a:r>
          </a:p>
          <a:p>
            <a:pPr lvl="0"/>
            <a:r>
              <a:rPr lang="ru-RU" dirty="0"/>
              <a:t>питание должно быть разнообразным, т. е. ежедневно желательно употреблять в пищу рыбу, мясо, молочные продукты, овощи и фрукты, хлеб грубого помола и т. д.;</a:t>
            </a:r>
          </a:p>
          <a:p>
            <a:pPr lvl="0"/>
            <a:r>
              <a:rPr lang="ru-RU" dirty="0"/>
              <a:t>в способах приготовления предпочтение следует отдавать отварному;</a:t>
            </a:r>
          </a:p>
          <a:p>
            <a:pPr lvl="0"/>
            <a:r>
              <a:rPr lang="ru-RU" dirty="0"/>
              <a:t>знать калорийность и химический состав пищи.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8694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www.digiseller.ru/preview/70344/p1_2287960_2fcc1b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17643"/>
            <a:ext cx="7663706" cy="42916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404664"/>
            <a:ext cx="2587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Виды спорта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730" y="0"/>
            <a:ext cx="6060035" cy="24928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Каждый родитель хочет видеть своих детей здоровыми и счастливыми.</a:t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0948" y="2492896"/>
            <a:ext cx="8229600" cy="43651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>Воспитать ребенка здоровым — это значит с самого детства научить его вести здоровый образ жизни. Компоненты здорового образа жизни :</a:t>
            </a:r>
          </a:p>
          <a:p>
            <a:pPr lvl="0"/>
            <a:r>
              <a:rPr lang="ru-RU" dirty="0" smtClean="0"/>
              <a:t>рациональный режим ;</a:t>
            </a:r>
          </a:p>
          <a:p>
            <a:pPr lvl="0"/>
            <a:r>
              <a:rPr lang="ru-RU" dirty="0" smtClean="0"/>
              <a:t>систематические физкультурные занятия ;</a:t>
            </a:r>
          </a:p>
          <a:p>
            <a:pPr lvl="0"/>
            <a:r>
              <a:rPr lang="ru-RU" dirty="0" smtClean="0"/>
              <a:t>закаливание ;</a:t>
            </a:r>
          </a:p>
          <a:p>
            <a:pPr lvl="0"/>
            <a:r>
              <a:rPr lang="ru-RU" dirty="0" smtClean="0"/>
              <a:t>правильное питание;</a:t>
            </a:r>
          </a:p>
          <a:p>
            <a:pPr lvl="0"/>
            <a:r>
              <a:rPr lang="ru-RU" dirty="0" smtClean="0"/>
              <a:t>благоприятная психологическая обстановка в </a:t>
            </a:r>
            <a:r>
              <a:rPr lang="ru-RU" dirty="0" err="1" smtClean="0"/>
              <a:t>семье-хорошие</a:t>
            </a:r>
            <a:r>
              <a:rPr lang="ru-RU" dirty="0" smtClean="0"/>
              <a:t> дружеские отношения, доверие и взаимопонимание, желание поделиться своими проблемами с близкими людьми, возможность найти поддержку и помощь , совместное проведение досуга.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1082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276872"/>
            <a:ext cx="78962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закончите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историю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сделайте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правильный вывод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начиная словами: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понял…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хочу сказать…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надеюсь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1988840"/>
            <a:ext cx="3312368" cy="43924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smtClean="0">
                <a:solidFill>
                  <a:srgbClr val="101B03"/>
                </a:solidFill>
                <a:latin typeface="Times New Roman" pitchFamily="18" charset="0"/>
                <a:cs typeface="Times New Roman" pitchFamily="18" charset="0"/>
              </a:rPr>
              <a:t>Я не боюсь еще и еще раз повторить: забота о здоровье - это важнейший труд родителя. </a:t>
            </a:r>
          </a:p>
          <a:p>
            <a:r>
              <a:rPr lang="ru-RU" dirty="0" smtClean="0">
                <a:solidFill>
                  <a:srgbClr val="101B03"/>
                </a:solidFill>
                <a:latin typeface="Times New Roman" pitchFamily="18" charset="0"/>
                <a:cs typeface="Times New Roman" pitchFamily="18" charset="0"/>
              </a:rPr>
              <a:t>От жизнерадостности, бодрости детей зависит их духовная жизнь, мировоззрение, умственное развитие, прочность знаний, вера в свои силы." </a:t>
            </a:r>
          </a:p>
          <a:p>
            <a:pPr algn="r"/>
            <a:r>
              <a:rPr lang="ru-RU" dirty="0" smtClean="0">
                <a:solidFill>
                  <a:srgbClr val="101B03"/>
                </a:solidFill>
                <a:latin typeface="Times New Roman" pitchFamily="18" charset="0"/>
                <a:cs typeface="Times New Roman" pitchFamily="18" charset="0"/>
              </a:rPr>
              <a:t>(В. Сухомлинский)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248472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A610B"/>
                </a:solidFill>
                <a:latin typeface="Arial Black" pitchFamily="34" charset="0"/>
                <a:cs typeface="Times New Roman" pitchFamily="18" charset="0"/>
              </a:rPr>
              <a:t>                        </a:t>
            </a:r>
            <a:r>
              <a:rPr lang="ru-RU" sz="2800" b="1" dirty="0" smtClean="0">
                <a:solidFill>
                  <a:srgbClr val="3A610B"/>
                </a:solidFill>
                <a:latin typeface="Times New Roman" pitchFamily="18" charset="0"/>
                <a:cs typeface="Times New Roman" pitchFamily="18" charset="0"/>
              </a:rPr>
              <a:t>Здоровый </a:t>
            </a:r>
            <a:r>
              <a:rPr lang="ru-RU" sz="2800" b="1" dirty="0" smtClean="0">
                <a:solidFill>
                  <a:srgbClr val="3A610B"/>
                </a:solidFill>
                <a:latin typeface="Times New Roman" pitchFamily="18" charset="0"/>
                <a:cs typeface="Times New Roman" pitchFamily="18" charset="0"/>
              </a:rPr>
              <a:t>ребенок – </a:t>
            </a:r>
            <a:r>
              <a:rPr lang="ru-RU" sz="2800" b="1" dirty="0" smtClean="0">
                <a:solidFill>
                  <a:srgbClr val="3A610B"/>
                </a:solidFill>
                <a:latin typeface="Times New Roman" pitchFamily="18" charset="0"/>
                <a:cs typeface="Times New Roman" pitchFamily="18" charset="0"/>
              </a:rPr>
              <a:t>счастье родителей</a:t>
            </a:r>
            <a:endParaRPr lang="ru-RU" b="1" dirty="0">
              <a:solidFill>
                <a:srgbClr val="3A610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</a:t>
            </a:r>
          </a:p>
          <a:p>
            <a:pPr>
              <a:buNone/>
            </a:pPr>
            <a:r>
              <a:rPr lang="ru-RU" dirty="0" smtClean="0"/>
              <a:t>                   </a:t>
            </a:r>
            <a:r>
              <a:rPr lang="ru-RU" sz="5400" dirty="0" smtClean="0">
                <a:solidFill>
                  <a:srgbClr val="FF0000"/>
                </a:solidFill>
              </a:rPr>
              <a:t>Будьте здоровы 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33" y="404664"/>
            <a:ext cx="6060035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Здоровый образ жизни – что это такое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2844" y="2285992"/>
            <a:ext cx="4152487" cy="3948481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ЗОЖ - деятельность, направленная на сохранение, укрепление и улучшение  здоров</a:t>
            </a:r>
            <a:r>
              <a:rPr lang="ru-RU" dirty="0" smtClean="0"/>
              <a:t>ья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4" name="Picture 2" descr="http://900igr.net/datas/fizkultura/Okhrana-zdorovja-detej/0009-009-Komponenty-zdorovogo-obraza-zhizni.jpg"/>
          <p:cNvPicPr>
            <a:picLocks noChangeAspect="1" noChangeArrowheads="1"/>
          </p:cNvPicPr>
          <p:nvPr/>
        </p:nvPicPr>
        <p:blipFill>
          <a:blip r:embed="rId2" cstate="print"/>
          <a:srcRect l="15000" r="4999"/>
          <a:stretch>
            <a:fillRect/>
          </a:stretch>
        </p:blipFill>
        <p:spPr bwMode="auto">
          <a:xfrm>
            <a:off x="4283968" y="2204864"/>
            <a:ext cx="4572000" cy="428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82361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Соблюдение  режима дня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http://900igr.net/up/datas/123342/002.jpg"/>
          <p:cNvPicPr>
            <a:picLocks noGrp="1"/>
          </p:cNvPicPr>
          <p:nvPr>
            <p:ph idx="1"/>
          </p:nvPr>
        </p:nvPicPr>
        <p:blipFill>
          <a:blip r:embed="rId2" cstate="print"/>
          <a:srcRect l="11622" t="5125" r="5862" b="7298"/>
          <a:stretch>
            <a:fillRect/>
          </a:stretch>
        </p:blipFill>
        <p:spPr bwMode="auto">
          <a:xfrm>
            <a:off x="857224" y="1484784"/>
            <a:ext cx="6235056" cy="50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13918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21872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О ком можно сказать: «Он ведёт здоровый образ жизни»?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rgbClr val="101B03"/>
                </a:solidFill>
              </a:rPr>
              <a:t>Отсутствие вредных привычек.</a:t>
            </a:r>
          </a:p>
          <a:p>
            <a:r>
              <a:rPr lang="ru-RU" sz="2800" dirty="0" smtClean="0">
                <a:solidFill>
                  <a:srgbClr val="101B03"/>
                </a:solidFill>
              </a:rPr>
              <a:t>Рациональное питание.</a:t>
            </a:r>
          </a:p>
          <a:p>
            <a:r>
              <a:rPr lang="ru-RU" sz="2800" dirty="0" smtClean="0">
                <a:solidFill>
                  <a:srgbClr val="101B03"/>
                </a:solidFill>
              </a:rPr>
              <a:t>Систематические занятия физкультурой.</a:t>
            </a:r>
          </a:p>
          <a:p>
            <a:r>
              <a:rPr lang="ru-RU" sz="2800" dirty="0" smtClean="0">
                <a:solidFill>
                  <a:srgbClr val="101B03"/>
                </a:solidFill>
              </a:rPr>
              <a:t>Профилактика заболеваний: (закаливание; соблюдение элементарных гигиенических санитарных правил; приём </a:t>
            </a:r>
            <a:r>
              <a:rPr lang="ru-RU" sz="2800" dirty="0" smtClean="0">
                <a:solidFill>
                  <a:srgbClr val="101B03"/>
                </a:solidFill>
              </a:rPr>
              <a:t>проф.препаратов </a:t>
            </a:r>
            <a:r>
              <a:rPr lang="ru-RU" sz="2800" dirty="0" smtClean="0">
                <a:solidFill>
                  <a:srgbClr val="101B03"/>
                </a:solidFill>
              </a:rPr>
              <a:t>в период подъёма заболеваний.</a:t>
            </a:r>
          </a:p>
          <a:p>
            <a:r>
              <a:rPr lang="ru-RU" sz="2800" dirty="0" smtClean="0">
                <a:solidFill>
                  <a:srgbClr val="101B03"/>
                </a:solidFill>
              </a:rPr>
              <a:t>Соблюдение режима дня и ответственное отношение к своему здоровью и здоровью близких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5727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portishka.com/uploads/posts/2022-03/1648494525_3-sportishka-com-p-sport-vsei-semei-sport-krasivie-fot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60240"/>
            <a:ext cx="6552728" cy="43684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70098" y="404664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Спорт всей семьёй…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.znanio.ru/d5af0e/dc/14/c89d0100004541e6400fc55d75cfd43a54.jpg"/>
          <p:cNvPicPr>
            <a:picLocks noChangeAspect="1" noChangeArrowheads="1"/>
          </p:cNvPicPr>
          <p:nvPr/>
        </p:nvPicPr>
        <p:blipFill>
          <a:blip r:embed="rId2" cstate="print"/>
          <a:srcRect t="16935" r="4573"/>
          <a:stretch>
            <a:fillRect/>
          </a:stretch>
        </p:blipFill>
        <p:spPr bwMode="auto">
          <a:xfrm>
            <a:off x="755576" y="1484784"/>
            <a:ext cx="7560840" cy="49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58813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Зарядка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это источник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бодрости</a:t>
            </a:r>
          </a:p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здоровья? 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d.multiurok.ru/html/2019/04/14/s_5cb388af4e198/img_s1139305_1_11.jpg"/>
          <p:cNvPicPr>
            <a:picLocks noChangeAspect="1" noChangeArrowheads="1"/>
          </p:cNvPicPr>
          <p:nvPr/>
        </p:nvPicPr>
        <p:blipFill>
          <a:blip r:embed="rId2" cstate="print"/>
          <a:srcRect t="58274"/>
          <a:stretch>
            <a:fillRect/>
          </a:stretch>
        </p:blipFill>
        <p:spPr bwMode="auto">
          <a:xfrm>
            <a:off x="539552" y="2708920"/>
            <a:ext cx="7936792" cy="32038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5040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Жевательная резинка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сохраняет зубы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imf-klin-bolnica.ru/wp-content/uploads/1/9/7/1979fb470a3c6133365fd3ff1b2ac674.jpeg"/>
          <p:cNvPicPr>
            <a:picLocks noChangeAspect="1" noChangeArrowheads="1"/>
          </p:cNvPicPr>
          <p:nvPr/>
        </p:nvPicPr>
        <p:blipFill>
          <a:blip r:embed="rId2" cstate="print"/>
          <a:srcRect t="48833"/>
          <a:stretch>
            <a:fillRect/>
          </a:stretch>
        </p:blipFill>
        <p:spPr bwMode="auto">
          <a:xfrm>
            <a:off x="251520" y="3068960"/>
            <a:ext cx="8661866" cy="31688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5212" y="476672"/>
            <a:ext cx="55061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Морковь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замедляет процесс </a:t>
            </a:r>
            <a:endParaRPr lang="ru-RU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старения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организма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B83829-F2B3-479F-8406-B66CE293D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476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Мы за здоровый образ жизни</vt:lpstr>
      <vt:lpstr>Слайд 2</vt:lpstr>
      <vt:lpstr>Здоровый образ жизни – что это такое</vt:lpstr>
      <vt:lpstr>Соблюдение  режима дня</vt:lpstr>
      <vt:lpstr>О ком можно сказать: «Он ведёт здоровый образ жизни»?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Принципы рационального питания</vt:lpstr>
      <vt:lpstr>Слайд 17</vt:lpstr>
      <vt:lpstr>Каждый родитель хочет видеть своих детей здоровыми и счастливыми.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AndreyPC</dc:creator>
  <cp:lastModifiedBy>Ермаково</cp:lastModifiedBy>
  <cp:revision>46</cp:revision>
  <dcterms:created xsi:type="dcterms:W3CDTF">2014-02-23T06:22:58Z</dcterms:created>
  <dcterms:modified xsi:type="dcterms:W3CDTF">2023-12-01T11:40:43Z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TC020236269991</vt:lpwstr>
  </property>
</Properties>
</file>