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0" r:id="rId4"/>
    <p:sldId id="262" r:id="rId5"/>
    <p:sldId id="259" r:id="rId6"/>
    <p:sldId id="264" r:id="rId7"/>
    <p:sldId id="265" r:id="rId8"/>
    <p:sldId id="266" r:id="rId9"/>
    <p:sldId id="267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3300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46643" y="112272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46643" y="447527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.labirint.ru/rcimg/e4db83ce9895c3098698c466088e359d/1920x1080/comments_pic/1828/origin_3_31b21c34357f9f46ed69d14369d112c4.jpg?153166651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1889185"/>
            <a:ext cx="4946667" cy="346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72853" y="404664"/>
            <a:ext cx="6512511" cy="1143000"/>
          </a:xfrm>
          <a:ln>
            <a:solidFill>
              <a:schemeClr val="tx2">
                <a:lumMod val="2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336600"/>
                </a:solidFill>
                <a:cs typeface="Adobe Arabic" pitchFamily="18" charset="-78"/>
              </a:rPr>
              <a:t>народные подвижные игры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60212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  <a:br>
              <a:rPr lang="ru-RU" sz="1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Костылева Татьяна Сергеевна</a:t>
            </a:r>
            <a:endParaRPr lang="ru-RU" sz="16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86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6450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336600"/>
                </a:solidFill>
                <a:cs typeface="Adobe Arabic" pitchFamily="18" charset="-78"/>
              </a:rPr>
              <a:t>ВЫВОД </a:t>
            </a:r>
            <a:r>
              <a:rPr lang="ru-RU" sz="20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подвижные игры – одно из средств  гармоничного развития  дошкольника.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 - представляют собой основу начального этапа формирования гармонически развитой, активной личности, сочетающей в себе духовное богатство, моральную чистоту и физическое совершенство. Радость  движения сочетается с духовным обогащением детей. 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игру воспитывается чувство ответственности перед коллективом, умение действовать в команде. 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подвижная игра – это школа воспитания, в которой есть свои «учебные предметы». Одни из них развивают у детей ловкость, меткость, быстроту и силу; другие учат премудростям жизни, добру и справедливости, чести и порядочности, любви и долгу.</a:t>
            </a:r>
          </a:p>
          <a:p>
            <a:pPr algn="just"/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6643" y="112272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6275" y="447527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6245" y1="26050" x2="76245" y2="26050"/>
                        <a14:foregroundMark x1="76763" y1="21849" x2="76763" y2="21849"/>
                        <a14:foregroundMark x1="76556" y1="18487" x2="76556" y2="18487"/>
                        <a14:foregroundMark x1="74585" y1="26471" x2="74585" y2="26471"/>
                        <a14:foregroundMark x1="91494" y1="53361" x2="91494" y2="53361"/>
                        <a14:foregroundMark x1="74481" y1="88235" x2="74481" y2="88235"/>
                        <a14:foregroundMark x1="90041" y1="51401" x2="90041" y2="51401"/>
                        <a14:foregroundMark x1="75622" y1="87535" x2="75622" y2="87535"/>
                        <a14:foregroundMark x1="67427" y1="55742" x2="67427" y2="55742"/>
                        <a14:foregroundMark x1="72199" y1="96639" x2="72199" y2="96639"/>
                        <a14:foregroundMark x1="41805" y1="89776" x2="41805" y2="89776"/>
                        <a14:foregroundMark x1="34647" y1="92857" x2="34647" y2="92857"/>
                        <a14:foregroundMark x1="23237" y1="94958" x2="23237" y2="94958"/>
                        <a14:foregroundMark x1="15041" y1="95238" x2="15041" y2="95238"/>
                        <a14:foregroundMark x1="6743" y1="95938" x2="6743" y2="95938"/>
                        <a14:foregroundMark x1="5809" y1="73389" x2="5809" y2="73389"/>
                        <a14:foregroundMark x1="11618" y1="72269" x2="11618" y2="72269"/>
                        <a14:foregroundMark x1="17739" y1="69328" x2="17739" y2="69328"/>
                        <a14:foregroundMark x1="20954" y1="40616" x2="20954" y2="40616"/>
                        <a14:foregroundMark x1="23755" y1="40616" x2="23755" y2="40616"/>
                        <a14:foregroundMark x1="16183" y1="30252" x2="16183" y2="30252"/>
                        <a14:foregroundMark x1="15664" y1="24510" x2="15664" y2="24510"/>
                        <a14:foregroundMark x1="15871" y1="18768" x2="15871" y2="18768"/>
                        <a14:foregroundMark x1="13693" y1="17227" x2="13693" y2="17227"/>
                        <a14:foregroundMark x1="7054" y1="20308" x2="7054" y2="20308"/>
                        <a14:foregroundMark x1="6120" y1="26050" x2="6120" y2="26050"/>
                        <a14:foregroundMark x1="4046" y1="78852" x2="4046" y2="78852"/>
                        <a14:foregroundMark x1="6120" y1="67087" x2="6120" y2="67087"/>
                        <a14:foregroundMark x1="12759" y1="84594" x2="12759" y2="84594"/>
                        <a14:foregroundMark x1="15664" y1="82353" x2="15664" y2="82353"/>
                        <a14:foregroundMark x1="17531" y1="90476" x2="17531" y2="90476"/>
                        <a14:foregroundMark x1="22407" y1="44958" x2="22407" y2="44958"/>
                        <a14:foregroundMark x1="20228" y1="81092" x2="20228" y2="81092"/>
                        <a14:foregroundMark x1="14108" y1="91597" x2="14108" y2="91597"/>
                        <a14:foregroundMark x1="20228" y1="92157" x2="20228" y2="92157"/>
                        <a14:foregroundMark x1="23340" y1="92857" x2="23340" y2="92857"/>
                        <a14:foregroundMark x1="22095" y1="91457" x2="22095" y2="91457"/>
                        <a14:foregroundMark x1="19813" y1="89216" x2="19813" y2="89216"/>
                        <a14:foregroundMark x1="18257" y1="89076" x2="18257" y2="89076"/>
                        <a14:foregroundMark x1="5602" y1="92717" x2="5602" y2="92717"/>
                        <a14:foregroundMark x1="2905" y1="90476" x2="2905" y2="90476"/>
                        <a14:foregroundMark x1="8817" y1="81373" x2="8817" y2="81373"/>
                        <a14:foregroundMark x1="38589" y1="40756" x2="38589" y2="40756"/>
                        <a14:foregroundMark x1="34232" y1="29552" x2="34232" y2="29552"/>
                        <a14:foregroundMark x1="68983" y1="53641" x2="68983" y2="53641"/>
                        <a14:foregroundMark x1="38278" y1="96919" x2="38278" y2="96919"/>
                        <a14:foregroundMark x1="5187" y1="84174" x2="5187" y2="84174"/>
                        <a14:foregroundMark x1="27905" y1="91457" x2="27905" y2="91457"/>
                        <a14:foregroundMark x1="21162" y1="86975" x2="21162" y2="86975"/>
                        <a14:foregroundMark x1="24170" y1="90896" x2="24170" y2="90896"/>
                        <a14:foregroundMark x1="27178" y1="94958" x2="27178" y2="94958"/>
                        <a14:foregroundMark x1="67427" y1="95938" x2="67427" y2="95938"/>
                        <a14:foregroundMark x1="85270" y1="98319" x2="85270" y2="98319"/>
                        <a14:foregroundMark x1="92116" y1="97759" x2="92116" y2="97759"/>
                        <a14:foregroundMark x1="92842" y1="94118" x2="92842" y2="94118"/>
                        <a14:foregroundMark x1="92635" y1="92157" x2="92635" y2="92157"/>
                        <a14:foregroundMark x1="93465" y1="66667" x2="93465" y2="66667"/>
                        <a14:foregroundMark x1="95747" y1="72549" x2="95747" y2="72549"/>
                        <a14:foregroundMark x1="95539" y1="64986" x2="95539" y2="64986"/>
                        <a14:foregroundMark x1="95954" y1="61625" x2="95954" y2="61625"/>
                        <a14:foregroundMark x1="92842" y1="52381" x2="92842" y2="52381"/>
                        <a14:foregroundMark x1="74689" y1="29972" x2="74689" y2="29972"/>
                        <a14:foregroundMark x1="75104" y1="23669" x2="75104" y2="23669"/>
                        <a14:foregroundMark x1="78942" y1="10364" x2="78942" y2="10364"/>
                        <a14:foregroundMark x1="83195" y1="6723" x2="83195" y2="6723"/>
                        <a14:foregroundMark x1="84544" y1="5182" x2="84544" y2="5182"/>
                        <a14:foregroundMark x1="68050" y1="5182" x2="68050" y2="5182"/>
                        <a14:foregroundMark x1="56432" y1="7563" x2="56432" y2="7563"/>
                        <a14:foregroundMark x1="73859" y1="16246" x2="73859" y2="16246"/>
                        <a14:foregroundMark x1="74481" y1="14146" x2="74481" y2="14146"/>
                        <a14:foregroundMark x1="75415" y1="12745" x2="75415" y2="12745"/>
                        <a14:foregroundMark x1="72407" y1="7563" x2="72407" y2="7563"/>
                        <a14:backgroundMark x1="6017" y1="560" x2="6017" y2="560"/>
                        <a14:backgroundMark x1="3631" y1="0" x2="3631" y2="0"/>
                        <a14:backgroundMark x1="3423" y1="0" x2="3423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4103" y="4293096"/>
            <a:ext cx="3120345" cy="2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498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46643" y="112272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46275" y="447527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28182" y="332656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Подвижные игры – это наше детство. Кто не помнит известных всем пряток, </a:t>
            </a:r>
            <a:r>
              <a:rPr lang="ru-RU" sz="2400" dirty="0" err="1"/>
              <a:t>ловишек</a:t>
            </a:r>
            <a:r>
              <a:rPr lang="ru-RU" sz="2400" dirty="0"/>
              <a:t>, салочек! Когда они возникли? Кто придумал эти игры? Они созданы народом, так же как сказки и песни.</a:t>
            </a:r>
          </a:p>
        </p:txBody>
      </p:sp>
      <p:pic>
        <p:nvPicPr>
          <p:cNvPr id="2050" name="Picture 2" descr="http://i.mycdn.me/i?r=AzEPZsRbOZEKgBhR0XGMT1RkYOP29683us-hHIC0IMGJhKaKTM5SRkZCeTgDn6uOyi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898" y="2913973"/>
            <a:ext cx="3557142" cy="252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b1.culture.ru/c/8038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3448" y="2913973"/>
            <a:ext cx="3632400" cy="25200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79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46643" y="112272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46275" y="447527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88640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подвижных играх сохранились особенные черты русского характера.  Знакомя детей с русскими народными играми, мы через игровой фольклор расширяем и закрепляем знания детей о русском народном творчестве, традициях, развиваем в них патриотизм. </a:t>
            </a:r>
          </a:p>
          <a:p>
            <a:pPr algn="just"/>
            <a:r>
              <a:rPr lang="ru-RU" dirty="0"/>
              <a:t> 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30" name="Picture 10" descr="http://kurskmir.ru/wp-content/uploads/2020/10/5f212971408b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1683" y1="24907" x2="51683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229523"/>
            <a:ext cx="5660765" cy="403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2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46643" y="112272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046275" y="447527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9734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способствуют развитию речи ребенка, с их помощью обогащается словарный запас, так как игры часто сопровождаются песнями, стихотворениями считалками. В играх совершенствуется эстетическое восприятие мира. Дети познают красоту движений их образность, у них развивается чувство ритма. Их можно с успехом использовать в работе с детьми во время прогулок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физ.паузах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динамических минутах, на занятиях физической культурой.</a:t>
            </a:r>
          </a:p>
        </p:txBody>
      </p:sp>
      <p:pic>
        <p:nvPicPr>
          <p:cNvPr id="7170" name="Picture 2" descr="https://img.labirint.ru/rcimg/3feb517d28f48af45534e6734677452b/1920x1080/comments_pic/1828/origin_6_f25ed13755d704a66d00b4fc929913d4.jpg?15316665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7700" y1="9722" x2="47700" y2="9722"/>
                        <a14:backgroundMark x1="63075" y1="50185" x2="63075" y2="50185"/>
                        <a14:backgroundMark x1="62878" y1="35926" x2="62878" y2="35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140968"/>
            <a:ext cx="4536504" cy="321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6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6643" y="112272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i.artfile.ru/6000x2255_1188196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6275" y="4475275"/>
            <a:ext cx="335255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7736" y="321564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Чтобы народные игры всегда были интересны детям надо:</a:t>
            </a:r>
          </a:p>
          <a:p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никогда не заставлять детей играть, а только приглашать.</a:t>
            </a:r>
          </a:p>
          <a:p>
            <a:pPr algn="just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использовать яркие заставки к игре (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зазывалки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загадки,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игрушки).</a:t>
            </a:r>
          </a:p>
          <a:p>
            <a:pPr algn="just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создавать условия для активности и успехов каждого ребёнка.</a:t>
            </a:r>
          </a:p>
          <a:p>
            <a:pPr algn="just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быть объективным, никогда не сравнивать детей друг с другом.</a:t>
            </a:r>
          </a:p>
          <a:p>
            <a:pPr algn="just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не сердится, если игра не получилась, найти причину неудачи.</a:t>
            </a:r>
          </a:p>
          <a:p>
            <a:pPr algn="just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участвовать в игре на правах партнёра, проявлять высокий непосредственный интерес к ней.</a:t>
            </a:r>
          </a:p>
          <a:p>
            <a:pPr algn="just">
              <a:buFontTx/>
              <a:buChar char="-"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создавать настроение ожидания следующей встречи с игрой.</a:t>
            </a:r>
          </a:p>
        </p:txBody>
      </p:sp>
      <p:pic>
        <p:nvPicPr>
          <p:cNvPr id="3074" name="Picture 2" descr="https://gdkeisk.krd.muzkult.ru/media/2020/08/11/1256459190/2cBzVqsTwk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2773" y1="8555" x2="42773" y2="8555"/>
                        <a14:backgroundMark x1="75488" y1="6311" x2="75488" y2="6311"/>
                        <a14:backgroundMark x1="69629" y1="4909" x2="69629" y2="4909"/>
                        <a14:backgroundMark x1="68750" y1="37027" x2="68750" y2="37027"/>
                        <a14:backgroundMark x1="63477" y1="39972" x2="63477" y2="39972"/>
                        <a14:backgroundMark x1="69629" y1="39972" x2="69629" y2="39972"/>
                        <a14:backgroundMark x1="66113" y1="37588" x2="66113" y2="37588"/>
                        <a14:backgroundMark x1="35547" y1="34923" x2="35547" y2="34923"/>
                        <a14:backgroundMark x1="36426" y1="34222" x2="36426" y2="34222"/>
                        <a14:backgroundMark x1="38379" y1="32679" x2="38379" y2="32679"/>
                        <a14:backgroundMark x1="61914" y1="36746" x2="61914" y2="36746"/>
                        <a14:backgroundMark x1="54883" y1="40393" x2="54883" y2="40393"/>
                        <a14:backgroundMark x1="58301" y1="33661" x2="58301" y2="33661"/>
                        <a14:backgroundMark x1="50098" y1="21038" x2="50098" y2="21038"/>
                        <a14:backgroundMark x1="99316" y1="78682" x2="99316" y2="78682"/>
                        <a14:backgroundMark x1="98926" y1="69144" x2="98926" y2="69144"/>
                        <a14:backgroundMark x1="36914" y1="36606" x2="36914" y2="36606"/>
                        <a14:backgroundMark x1="38770" y1="28471" x2="38770" y2="28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645024"/>
            <a:ext cx="3888432" cy="270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755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16016" y="166491"/>
            <a:ext cx="4248472" cy="65527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ЦЕПИ КОВАНЫЕ</a:t>
            </a:r>
          </a:p>
          <a:p>
            <a:pPr algn="ctr"/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упражнять в построению в две шеренги, беге.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шеренги детей, взявшись за руки, становятся друг против друга на расстоянии 15 – 20 м.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 шеренга детей кричит:</a:t>
            </a:r>
          </a:p>
          <a:p>
            <a:pPr algn="ctr"/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Цепи, цепи, разбейте нас!</a:t>
            </a:r>
          </a:p>
          <a:p>
            <a:pPr algn="ctr"/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Кем из нас? – отвечает другая</a:t>
            </a:r>
          </a:p>
          <a:p>
            <a:pPr algn="ctr"/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Стёпой! - отвечает первая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Ребёнок, чьё имя назвали, разбегается и старается разбить вторую шеренгу (целится в сцепленные руки). Если разбивает, то уводит в свою шеренгу ту пару участников, которую он разбил.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разбивает, то встаёт в шеренгу, которую не смог разбить. Выигрывает та команда, где оказывается больше игроков.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188640"/>
            <a:ext cx="4248472" cy="65527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ГОРЕЛКИ С ПЛАТОЧКОМ</a:t>
            </a:r>
          </a:p>
          <a:p>
            <a:endParaRPr lang="ru-RU" sz="16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упражнять в беге.</a:t>
            </a:r>
          </a:p>
          <a:p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Игроки стоят парами друг за другом. Впереди водящий, он держит в руке над головой платочек.</a:t>
            </a:r>
          </a:p>
          <a:p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хором:</a:t>
            </a:r>
          </a:p>
          <a:p>
            <a:pPr algn="ctr"/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Гори, гори ясно,</a:t>
            </a:r>
          </a:p>
          <a:p>
            <a:pPr algn="ctr"/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погасло.</a:t>
            </a:r>
          </a:p>
          <a:p>
            <a:pPr algn="ctr"/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небо,</a:t>
            </a:r>
          </a:p>
          <a:p>
            <a:pPr algn="ctr"/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Птички летят,</a:t>
            </a:r>
          </a:p>
          <a:p>
            <a:pPr algn="ctr"/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Колокольчики звенят!</a:t>
            </a:r>
          </a:p>
          <a:p>
            <a:pPr algn="ctr"/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три!</a:t>
            </a:r>
          </a:p>
          <a:p>
            <a:pPr algn="ctr"/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пара беги!</a:t>
            </a:r>
          </a:p>
          <a:p>
            <a:endParaRPr lang="ru-RU" sz="16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последней пары бегут вдоль колонны (один справа, другой слева). Тот, кто добежит до водящего первым, берет у него платочек и встает с ним впереди колонны, а опоздавший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“горит”, т. е. водит.</a:t>
            </a:r>
          </a:p>
        </p:txBody>
      </p:sp>
    </p:spTree>
    <p:extLst>
      <p:ext uri="{BB962C8B-B14F-4D97-AF65-F5344CB8AC3E}">
        <p14:creationId xmlns:p14="http://schemas.microsoft.com/office/powerpoint/2010/main" val="71785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7608" y="188640"/>
            <a:ext cx="4248472" cy="65527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МАТУШКА ВЕСНА</a:t>
            </a:r>
          </a:p>
          <a:p>
            <a:endParaRPr lang="ru-RU" sz="16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действовать по сигналу, упражнять детей ходьбе , построению в круг.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Выбирается Весна.  Двое детей зелеными ветками или гирляндой образуют ворота. </a:t>
            </a:r>
          </a:p>
          <a:p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говорят: 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матушка-весна,</a:t>
            </a:r>
            <a:b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Отворяйте ворота.</a:t>
            </a:r>
            <a:b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март пришел,</a:t>
            </a:r>
            <a:b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детей провел;</a:t>
            </a:r>
            <a:b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и апрель</a:t>
            </a:r>
            <a:b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Отворил окно и дверь;</a:t>
            </a:r>
            <a:b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уж как пришел май -</a:t>
            </a:r>
            <a:b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хочешь гуляй!</a:t>
            </a:r>
          </a:p>
          <a:p>
            <a:pPr algn="just"/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ведет за собой цепочкой всех детей в ворота и заводит в круг.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размыкать цепочку.</a:t>
            </a:r>
          </a:p>
          <a:p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25370" y="173744"/>
            <a:ext cx="4248472" cy="65527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БУБЕНЦЫ</a:t>
            </a:r>
          </a:p>
          <a:p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действовать по сигналу, внимание, упражнять детей ориентироваться в пространстве по слуховому восприятию, построению в круг, хороводному движению.</a:t>
            </a:r>
          </a:p>
          <a:p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встают в круг. На середину выходят двое - один с бубенцом или колокольчиком, другой – с завязанными глазами. </a:t>
            </a:r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говорят:</a:t>
            </a:r>
          </a:p>
          <a:p>
            <a:pPr algn="ctr"/>
            <a:r>
              <a:rPr lang="ru-RU" sz="1600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Трынцы-брынцы</a:t>
            </a: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бубенцы,</a:t>
            </a:r>
            <a:b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Раззвонились удальцы:</a:t>
            </a:r>
            <a:b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</a:t>
            </a: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</a:t>
            </a: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диги</a:t>
            </a: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-дон,</a:t>
            </a:r>
            <a:b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Отгадай, откуда звон!</a:t>
            </a:r>
          </a:p>
          <a:p>
            <a:pPr algn="ctr"/>
            <a:endParaRPr lang="ru-RU" sz="16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этих слов "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жмурка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ловит увертывающегося игрока.</a:t>
            </a:r>
          </a:p>
          <a:p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Правила: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Ловить начинать только после слов «Звон!». Игрок, которого ловят, не должен выбегать за пределы круга.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Варианты: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Дети, образующие круг, могут водить хоровод.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6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4248472" cy="65527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ДЯДЮШКА ТРИФОН </a:t>
            </a:r>
          </a:p>
          <a:p>
            <a:pPr algn="ctr"/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БАБУШКА МАЛАНЬЯ</a:t>
            </a:r>
          </a:p>
          <a:p>
            <a:pPr algn="ctr"/>
            <a:endParaRPr lang="ru-RU" sz="15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действовать по сигналу, самостоятельному выбору движений, упражнять в построении в круг, ходьбе  со  сменой направления.</a:t>
            </a:r>
            <a:endParaRPr lang="ru-RU" sz="15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встают в круг, берутся за руки. В центре находится ведущий. Играющие ходят по кругу и говорят нараспев слова: </a:t>
            </a:r>
            <a:b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дядюшки Трифона </a:t>
            </a:r>
            <a:b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семеро детей, </a:t>
            </a:r>
            <a:b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Семеро сыновей: </a:t>
            </a:r>
            <a:b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не пили, не ели, </a:t>
            </a:r>
            <a:b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на друга смотрели. </a:t>
            </a:r>
            <a:b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делали, как я! </a:t>
            </a:r>
          </a:p>
          <a:p>
            <a:pPr algn="ctr"/>
            <a:endParaRPr lang="ru-RU" sz="15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последних словах все начинают повторять его жесты. Тот, кто повторил движения лучше всех, становится ведущим.</a:t>
            </a:r>
          </a:p>
          <a:p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: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повторении игры дети, стоящие в кругу, идут в противоположную сторону.</a:t>
            </a:r>
          </a:p>
          <a:p>
            <a:br>
              <a:rPr lang="ru-RU" sz="15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5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16016" y="188640"/>
            <a:ext cx="4248472" cy="65527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БАБКА-ЁЖКА</a:t>
            </a:r>
          </a:p>
          <a:p>
            <a:endParaRPr lang="ru-RU" sz="15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выполнять движения по сигналу, упражнять в беге с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увертыванием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прыжках на одной ноге, умению играть в коллективе.</a:t>
            </a:r>
          </a:p>
          <a:p>
            <a:endParaRPr lang="ru-RU" sz="15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образуют круг. В середину круга встает водящий — Бабка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Ежка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руках у нее «помело». Вокруг неё дети водят хоровод и поют:</a:t>
            </a:r>
          </a:p>
          <a:p>
            <a:pPr algn="ctr"/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Бабка </a:t>
            </a:r>
            <a:r>
              <a:rPr lang="ru-RU" sz="1500" dirty="0" err="1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Ежка</a:t>
            </a:r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Костяная Ножка</a:t>
            </a:r>
          </a:p>
          <a:p>
            <a:pPr algn="ctr"/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печки упала, Ногу сломала, </a:t>
            </a:r>
          </a:p>
          <a:p>
            <a:pPr algn="ctr"/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 говорит:</a:t>
            </a:r>
          </a:p>
          <a:p>
            <a:pPr algn="ctr"/>
            <a:r>
              <a:rPr lang="ru-RU" sz="15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У меня нога болит. </a:t>
            </a:r>
          </a:p>
          <a:p>
            <a:endParaRPr lang="ru-RU" sz="15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слов «у меня нога болит» Бабка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Ежка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скачет на одной ноге и старается кого-нибудь коснуться «помелом». Все разбегаются. К кому прикоснется — тот «заколдован» и замирает.</a:t>
            </a:r>
          </a:p>
          <a:p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«Заколдованный» стоит на месте. Выбирается другой водящий, когда «заколдованных»  станет много.</a:t>
            </a:r>
          </a:p>
          <a:p>
            <a:r>
              <a:rPr lang="ru-RU" sz="15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Вариант: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пойманный становится бабкой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Ёжкой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83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60949" y="214237"/>
            <a:ext cx="4248472" cy="65527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ХЛОП! ХЛОП! УБЕГАЙ!</a:t>
            </a:r>
          </a:p>
          <a:p>
            <a:endParaRPr lang="ru-RU" sz="16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Развивать, развивать быстроту, ловкость, глазомер, совершенствовать ориентировку в пространстве. Упражнять в беге.</a:t>
            </a:r>
          </a:p>
          <a:p>
            <a:pPr algn="just"/>
            <a:r>
              <a:rPr lang="ru-RU" sz="1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Играющие ходят по игровой площадке — собирают на лугу цветы, плетут венки, ловят бабочек и т. д. Не­сколько детей выполняют роль лошадок, которые в сто­роне щиплют травку.</a:t>
            </a:r>
            <a:r>
              <a:rPr lang="ru-RU" sz="1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14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слов ведущего:</a:t>
            </a:r>
          </a:p>
          <a:p>
            <a:r>
              <a:rPr 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«Хлоп, хлоп, убегай, </a:t>
            </a:r>
          </a:p>
          <a:p>
            <a:r>
              <a:rPr 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 кони стопчут»</a:t>
            </a:r>
          </a:p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игроков  произносят:</a:t>
            </a:r>
          </a:p>
          <a:p>
            <a:r>
              <a:rPr 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я коней не боюсь, </a:t>
            </a:r>
          </a:p>
          <a:p>
            <a:r>
              <a:rPr 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прокачусь!»</a:t>
            </a:r>
          </a:p>
          <a:p>
            <a:endParaRPr lang="ru-RU" sz="14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начинают скакать на палочках, подражая  лошадкам и стараясь  поймать детей, гуляющих на лугу.</a:t>
            </a:r>
          </a:p>
          <a:p>
            <a:endParaRPr lang="ru-RU" sz="14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Убегать можно лишь после слова «прокачусь»; тот ребенок, которого настигнет лошадка, на время выбывает из игры.</a:t>
            </a:r>
          </a:p>
          <a:p>
            <a:pPr algn="just"/>
            <a:endParaRPr lang="ru-RU" sz="1600" b="1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26097" y="281800"/>
            <a:ext cx="4248472" cy="655272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РОЖОК</a:t>
            </a:r>
          </a:p>
          <a:p>
            <a:endParaRPr lang="ru-RU" sz="1600" dirty="0">
              <a:solidFill>
                <a:srgbClr val="33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alt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Развивать, развивать быстроту, ловкость, глазомер, совершенствовать ориентировку в пространстве. Упражнять в беге.</a:t>
            </a:r>
          </a:p>
          <a:p>
            <a:pPr algn="just">
              <a:spcBef>
                <a:spcPct val="0"/>
              </a:spcBef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 считалке выбирают Дедушку.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божьей росе,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поповой полосе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 шишки, орешки,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Медок, сахарок</a:t>
            </a:r>
          </a:p>
          <a:p>
            <a:pPr algn="ctr">
              <a:spcBef>
                <a:spcPct val="0"/>
              </a:spcBef>
            </a:pPr>
            <a:r>
              <a:rPr lang="ru-RU" alt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Поди вон, дедушка Рожок!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Выбранному игроку-Дедушке отводится «дом». Остальные игроки отходят на 15-20 шагов от «дома» этого  - у них свой «дом». 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alt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 ты, дедушка Рожок,</a:t>
            </a:r>
          </a:p>
          <a:p>
            <a:pPr>
              <a:spcBef>
                <a:spcPct val="0"/>
              </a:spcBef>
            </a:pPr>
            <a:r>
              <a:rPr lang="ru-RU" alt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      На плече дыру прожёг!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Дедушка: </a:t>
            </a:r>
            <a:r>
              <a:rPr lang="ru-RU" alt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меня боится?</a:t>
            </a:r>
            <a:r>
              <a:rPr lang="ru-RU" altLang="ru-RU" sz="14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altLang="ru-RU" sz="1400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Никто!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Кого он осалил, вместе с ним ловит играющих. Как только играющие перебегут из дома в дом и водящий вместе с помощником займут свое место, игра возобновляется.</a:t>
            </a:r>
          </a:p>
          <a:p>
            <a:pPr>
              <a:spcBef>
                <a:spcPct val="0"/>
              </a:spcBef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sz="1400" b="1" dirty="0">
                <a:solidFill>
                  <a:srgbClr val="3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 </a:t>
            </a: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продолжается до тех   пор, пока не останется три-четыре не пойманных играющих.</a:t>
            </a:r>
          </a:p>
        </p:txBody>
      </p:sp>
      <p:pic>
        <p:nvPicPr>
          <p:cNvPr id="4" name="Picture 2" descr="Игра &quot;Лясь, лясь, уцякай!&quot;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2000" y1="17529" x2="22000" y2="17529"/>
                        <a14:foregroundMark x1="34000" y1="6897" x2="34000" y2="6897"/>
                        <a14:foregroundMark x1="30500" y1="26437" x2="30500" y2="26437"/>
                        <a14:foregroundMark x1="19000" y1="25287" x2="19000" y2="25287"/>
                        <a14:foregroundMark x1="67000" y1="24713" x2="67000" y2="24713"/>
                        <a14:foregroundMark x1="20000" y1="48851" x2="20000" y2="48851"/>
                        <a14:foregroundMark x1="10500" y1="51149" x2="10500" y2="51149"/>
                        <a14:foregroundMark x1="17500" y1="58908" x2="17500" y2="58908"/>
                        <a14:foregroundMark x1="34500" y1="73563" x2="34500" y2="73563"/>
                        <a14:foregroundMark x1="58500" y1="78161" x2="58500" y2="78161"/>
                        <a14:foregroundMark x1="40500" y1="87644" x2="40500" y2="87644"/>
                        <a14:foregroundMark x1="83000" y1="58621" x2="83000" y2="58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7459" y="2708920"/>
            <a:ext cx="1171962" cy="20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098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159</TotalTime>
  <Words>1388</Words>
  <Application>Microsoft Office PowerPoint</Application>
  <PresentationFormat>Экран (4:3)</PresentationFormat>
  <Paragraphs>139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 Antiqua</vt:lpstr>
      <vt:lpstr>Century Gothic</vt:lpstr>
      <vt:lpstr>Times New Roman</vt:lpstr>
      <vt:lpstr>Аптека</vt:lpstr>
      <vt:lpstr>народные подвижные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народные подвиж</dc:title>
  <dc:creator>Федор Ковалев</dc:creator>
  <cp:lastModifiedBy>7</cp:lastModifiedBy>
  <cp:revision>20</cp:revision>
  <dcterms:created xsi:type="dcterms:W3CDTF">2021-01-25T11:08:04Z</dcterms:created>
  <dcterms:modified xsi:type="dcterms:W3CDTF">2023-04-17T10:15:30Z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3456639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